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3" r:id="rId3"/>
    <p:sldId id="280" r:id="rId4"/>
    <p:sldId id="281" r:id="rId5"/>
    <p:sldId id="270" r:id="rId6"/>
    <p:sldId id="282" r:id="rId7"/>
    <p:sldId id="275" r:id="rId8"/>
    <p:sldId id="262" r:id="rId9"/>
    <p:sldId id="263" r:id="rId10"/>
    <p:sldId id="277" r:id="rId11"/>
    <p:sldId id="274" r:id="rId12"/>
    <p:sldId id="279" r:id="rId13"/>
    <p:sldId id="269" r:id="rId14"/>
    <p:sldId id="271" r:id="rId15"/>
    <p:sldId id="268" r:id="rId16"/>
    <p:sldId id="264" r:id="rId17"/>
    <p:sldId id="265" r:id="rId18"/>
    <p:sldId id="266" r:id="rId19"/>
    <p:sldId id="267" r:id="rId20"/>
    <p:sldId id="272" r:id="rId21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02" autoAdjust="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nookj\Desktop\Copy%20of%20Income%20and%20Rent%20over%20time%20Clark%20County%20(3)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nookj\AppData\Local\Microsoft\Windows\Temporary%20Internet%20Files\Content.Outlook\RKMKGU7X\History%20of%20PITchart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nookj\Desktop\Copy%20of%20Income%20and%20Rent%20over%20time%20Clark%20County%20(3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cl01\jbwg\CHAD\Plans%20&amp;%20Reporting\Consolidated%20Plan\ConPlan%2015-19\Data\County\07-11%20Clark%20CHAS%20al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cl01\jbwg\CHAD\Plans%20&amp;%20Reporting\Consolidated%20Plan\ConPlan%2015-19\Data\County\07-11%20Clark%20CHAS%20al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cl01\jbwg\CHAD\Plans%20&amp;%20Reporting\Consolidated%20Plan\ConPlan%2015-19\Data\Camas\Copy%20of%20Camas%20chas_869976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cl01\jbwg\CHAD\Plans%20&amp;%20Reporting\Consolidated%20Plan\ConPlan%2015-19\Data\County\07-11%20Clark%20CHAS%20al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cl01\jbwg\CHAD\Plans%20&amp;%20Reporting\Consolidated%20Plan\ConPlan%2015-19\Data\County\Renter%20Household%20Match%20(2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cl01\jbwg\CHAD\Plans%20&amp;%20Reporting\Consolidated%20Plan\ConPlan%2015-19\Data\County\Renter%20Household%20Match%20(2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cl01\jbwg\CHAD\Plans%20&amp;%20Reporting\Consolidated%20Plan\ConPlan%2015-19\Data\County\Renter%20Household%20Match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/>
              <a:t>Clark County Income and Rent
2007-2014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607412214056428"/>
          <c:y val="0.20420827050698775"/>
          <c:w val="0.65928159377925333"/>
          <c:h val="0.705618656776040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Family Income (HUD)</c:v>
                </c:pt>
              </c:strCache>
            </c:strRef>
          </c:tx>
          <c:invertIfNegative val="0"/>
          <c:cat>
            <c:numRef>
              <c:f>Sheet1!$A$13</c:f>
              <c:numCache>
                <c:formatCode>d\-mmm</c:formatCode>
                <c:ptCount val="1"/>
              </c:numCache>
            </c:numRef>
          </c:cat>
          <c:val>
            <c:numRef>
              <c:f>Sheet1!$B$13</c:f>
              <c:numCache>
                <c:formatCode>0.00%</c:formatCode>
                <c:ptCount val="1"/>
                <c:pt idx="0">
                  <c:v>8.7774294670846395E-2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Fair Market Rent 2 BR (HUD)</c:v>
                </c:pt>
              </c:strCache>
            </c:strRef>
          </c:tx>
          <c:invertIfNegative val="0"/>
          <c:cat>
            <c:numRef>
              <c:f>Sheet1!$A$13</c:f>
              <c:numCache>
                <c:formatCode>d\-mmm</c:formatCode>
                <c:ptCount val="1"/>
              </c:numCache>
            </c:numRef>
          </c:cat>
          <c:val>
            <c:numRef>
              <c:f>Sheet1!$C$13</c:f>
              <c:numCache>
                <c:formatCode>0.00%</c:formatCode>
                <c:ptCount val="1"/>
                <c:pt idx="0">
                  <c:v>0.25101763907734059</c:v>
                </c:pt>
              </c:numCache>
            </c:numRef>
          </c:val>
        </c:ser>
        <c:ser>
          <c:idx val="2"/>
          <c:order val="2"/>
          <c:tx>
            <c:strRef>
              <c:f>Sheet1!$H$1</c:f>
              <c:strCache>
                <c:ptCount val="1"/>
                <c:pt idx="0">
                  <c:v>Median Home Price (UW)</c:v>
                </c:pt>
              </c:strCache>
            </c:strRef>
          </c:tx>
          <c:invertIfNegative val="0"/>
          <c:cat>
            <c:numRef>
              <c:f>Sheet1!$A$13</c:f>
              <c:numCache>
                <c:formatCode>d\-mmm</c:formatCode>
                <c:ptCount val="1"/>
              </c:numCache>
            </c:numRef>
          </c:cat>
          <c:val>
            <c:numRef>
              <c:f>Sheet1!$H$13</c:f>
              <c:numCache>
                <c:formatCode>0.00%</c:formatCode>
                <c:ptCount val="1"/>
                <c:pt idx="0">
                  <c:v>-0.13936535162950256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560896"/>
        <c:axId val="36562432"/>
      </c:barChart>
      <c:catAx>
        <c:axId val="36560896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low"/>
        <c:crossAx val="36562432"/>
        <c:crosses val="autoZero"/>
        <c:auto val="1"/>
        <c:lblAlgn val="ctr"/>
        <c:lblOffset val="100"/>
        <c:noMultiLvlLbl val="0"/>
      </c:catAx>
      <c:valAx>
        <c:axId val="36562432"/>
        <c:scaling>
          <c:orientation val="minMax"/>
          <c:min val="-0.1500000000000000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PERCENT  CHANGE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365608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791767554479419"/>
          <c:y val="0.15333383246690258"/>
          <c:w val="0.49152542372881358"/>
          <c:h val="0.59333526476323162"/>
        </c:manualLayout>
      </c:layout>
      <c:areaChart>
        <c:grouping val="stacked"/>
        <c:varyColors val="0"/>
        <c:ser>
          <c:idx val="0"/>
          <c:order val="0"/>
          <c:tx>
            <c:strRef>
              <c:f>'UNSHELTERED VS SHELTERED'!$B$3</c:f>
              <c:strCache>
                <c:ptCount val="1"/>
                <c:pt idx="0">
                  <c:v>Sheltered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'UNSHELTERED VS SHELTERED'!$A$4:$A$13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'UNSHELTERED VS SHELTERED'!$B$4:$B$13</c:f>
              <c:numCache>
                <c:formatCode>_(* #,##0_);_(* \(#,##0\);_(* "-"??_);_(@_)</c:formatCode>
                <c:ptCount val="10"/>
                <c:pt idx="0">
                  <c:v>1020</c:v>
                </c:pt>
                <c:pt idx="1">
                  <c:v>1120</c:v>
                </c:pt>
                <c:pt idx="2">
                  <c:v>1164</c:v>
                </c:pt>
                <c:pt idx="3">
                  <c:v>880</c:v>
                </c:pt>
                <c:pt idx="4">
                  <c:v>927</c:v>
                </c:pt>
                <c:pt idx="5">
                  <c:v>864</c:v>
                </c:pt>
                <c:pt idx="6">
                  <c:v>650</c:v>
                </c:pt>
                <c:pt idx="7">
                  <c:v>834</c:v>
                </c:pt>
                <c:pt idx="8">
                  <c:v>503</c:v>
                </c:pt>
                <c:pt idx="9">
                  <c:v>478</c:v>
                </c:pt>
              </c:numCache>
            </c:numRef>
          </c:val>
        </c:ser>
        <c:ser>
          <c:idx val="2"/>
          <c:order val="1"/>
          <c:tx>
            <c:strRef>
              <c:f>'UNSHELTERED VS SHELTERED'!$C$3</c:f>
              <c:strCache>
                <c:ptCount val="1"/>
                <c:pt idx="0">
                  <c:v>Unsheltered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cat>
            <c:numRef>
              <c:f>'UNSHELTERED VS SHELTERED'!$A$4:$A$13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'UNSHELTERED VS SHELTERED'!$C$4:$C$13</c:f>
              <c:numCache>
                <c:formatCode>_(* #,##0_);_(* \(#,##0\);_(* "-"??_);_(@_)</c:formatCode>
                <c:ptCount val="10"/>
                <c:pt idx="0">
                  <c:v>558</c:v>
                </c:pt>
                <c:pt idx="1">
                  <c:v>271</c:v>
                </c:pt>
                <c:pt idx="2">
                  <c:v>228</c:v>
                </c:pt>
                <c:pt idx="3">
                  <c:v>182</c:v>
                </c:pt>
                <c:pt idx="4">
                  <c:v>232</c:v>
                </c:pt>
                <c:pt idx="5">
                  <c:v>205</c:v>
                </c:pt>
                <c:pt idx="6">
                  <c:v>187</c:v>
                </c:pt>
                <c:pt idx="7">
                  <c:v>176</c:v>
                </c:pt>
                <c:pt idx="8">
                  <c:v>190</c:v>
                </c:pt>
                <c:pt idx="9">
                  <c:v>217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721024"/>
        <c:axId val="100722944"/>
      </c:areaChart>
      <c:catAx>
        <c:axId val="100721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+mn-lt"/>
                    <a:ea typeface="Gill Sans MT"/>
                    <a:cs typeface="Gill Sans MT"/>
                  </a:defRPr>
                </a:pPr>
                <a:r>
                  <a:rPr lang="en-US" sz="1200" dirty="0" smtClean="0">
                    <a:latin typeface="+mn-lt"/>
                  </a:rPr>
                  <a:t>POINT IN TIME</a:t>
                </a:r>
                <a:endParaRPr lang="en-US" sz="1200" dirty="0"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0.39982780001411478"/>
              <c:y val="0.8169259034928325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Gill Sans MT"/>
                <a:ea typeface="Gill Sans MT"/>
                <a:cs typeface="Gill Sans MT"/>
              </a:defRPr>
            </a:pPr>
            <a:endParaRPr lang="en-US"/>
          </a:p>
        </c:txPr>
        <c:crossAx val="10072294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0072294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+mn-lt"/>
                    <a:ea typeface="Gill Sans MT"/>
                    <a:cs typeface="Gill Sans MT"/>
                  </a:defRPr>
                </a:pPr>
                <a:r>
                  <a:rPr lang="en-US" sz="1200" dirty="0" smtClean="0">
                    <a:latin typeface="+mn-lt"/>
                  </a:rPr>
                  <a:t>COUNT</a:t>
                </a:r>
              </a:p>
            </c:rich>
          </c:tx>
          <c:layout>
            <c:manualLayout>
              <c:xMode val="edge"/>
              <c:yMode val="edge"/>
              <c:x val="0.11056677454370699"/>
              <c:y val="0.38512941651524329"/>
            </c:manualLayout>
          </c:layout>
          <c:overlay val="0"/>
          <c:spPr>
            <a:noFill/>
            <a:ln w="25400">
              <a:noFill/>
            </a:ln>
          </c:spPr>
        </c:title>
        <c:numFmt formatCode="_(* #,##0_);_(* \(#,##0\);_(* &quot;-&quot;??_);_(@_)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Gill Sans MT"/>
                <a:ea typeface="Gill Sans MT"/>
                <a:cs typeface="Gill Sans MT"/>
              </a:defRPr>
            </a:pPr>
            <a:endParaRPr lang="en-US"/>
          </a:p>
        </c:txPr>
        <c:crossAx val="100721024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239717343024428"/>
          <c:y val="0.41000142645212823"/>
          <c:w val="0.12612977993135477"/>
          <c:h val="0.1200233938149035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50" b="0" i="0" u="none" strike="noStrike" baseline="0">
              <a:solidFill>
                <a:srgbClr val="000000"/>
              </a:solidFill>
              <a:latin typeface="Gill Sans MT"/>
              <a:ea typeface="Gill Sans MT"/>
              <a:cs typeface="Gill Sans MT"/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Gill Sans MT"/>
          <a:ea typeface="Gill Sans MT"/>
          <a:cs typeface="Gill Sans M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en-US" sz="3200"/>
              <a:t>Clark County Income and Rent
2010-2014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'[Copy of Income and Rent over time Clark County (3).xlsx]Sheet1'!$B$1</c:f>
              <c:strCache>
                <c:ptCount val="1"/>
                <c:pt idx="0">
                  <c:v>Median Family Income (HUD)</c:v>
                </c:pt>
              </c:strCache>
            </c:strRef>
          </c:tx>
          <c:invertIfNegative val="0"/>
          <c:cat>
            <c:numRef>
              <c:f>'[Copy of Income and Rent over time Clark County (3).xlsx]Sheet1'!$A$18</c:f>
              <c:numCache>
                <c:formatCode>General</c:formatCode>
                <c:ptCount val="1"/>
              </c:numCache>
            </c:numRef>
          </c:cat>
          <c:val>
            <c:numRef>
              <c:f>'[Copy of Income and Rent over time Clark County (3).xlsx]Sheet1'!$B$14</c:f>
              <c:numCache>
                <c:formatCode>0.00%</c:formatCode>
                <c:ptCount val="1"/>
                <c:pt idx="0">
                  <c:v>-2.5280898876404494E-2</c:v>
                </c:pt>
              </c:numCache>
            </c:numRef>
          </c:val>
        </c:ser>
        <c:ser>
          <c:idx val="1"/>
          <c:order val="1"/>
          <c:tx>
            <c:strRef>
              <c:f>'[Copy of Income and Rent over time Clark County (3).xlsx]Sheet1'!$C$1</c:f>
              <c:strCache>
                <c:ptCount val="1"/>
                <c:pt idx="0">
                  <c:v>Fair Market Rent 2 BR (HUD)</c:v>
                </c:pt>
              </c:strCache>
            </c:strRef>
          </c:tx>
          <c:invertIfNegative val="0"/>
          <c:cat>
            <c:numRef>
              <c:f>'[Copy of Income and Rent over time Clark County (3).xlsx]Sheet1'!$A$18</c:f>
              <c:numCache>
                <c:formatCode>General</c:formatCode>
                <c:ptCount val="1"/>
              </c:numCache>
            </c:numRef>
          </c:cat>
          <c:val>
            <c:numRef>
              <c:f>'[Copy of Income and Rent over time Clark County (3).xlsx]Sheet1'!$C$14</c:f>
              <c:numCache>
                <c:formatCode>0.00%</c:formatCode>
                <c:ptCount val="1"/>
                <c:pt idx="0">
                  <c:v>9.8927294398092974E-2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954432"/>
        <c:axId val="33984896"/>
      </c:barChart>
      <c:catAx>
        <c:axId val="33954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984896"/>
        <c:crosses val="autoZero"/>
        <c:auto val="1"/>
        <c:lblAlgn val="ctr"/>
        <c:lblOffset val="100"/>
        <c:noMultiLvlLbl val="0"/>
      </c:catAx>
      <c:valAx>
        <c:axId val="33984896"/>
        <c:scaling>
          <c:orientation val="minMax"/>
          <c:max val="0.1"/>
          <c:min val="-4.0000000000000008E-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PERCENTAGE CHANGE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339544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 anchor="t" anchorCtr="0"/>
          <a:lstStyle/>
          <a:p>
            <a:pPr>
              <a:defRPr sz="3200"/>
            </a:pPr>
            <a:r>
              <a:rPr lang="en-US" sz="3200"/>
              <a:t>Clark County Households by Income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1864462888084929E-2"/>
          <c:y val="6.5567376139891539E-2"/>
          <c:w val="0.91200775578728333"/>
          <c:h val="0.84749020814963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chas_797027!$A$6</c:f>
              <c:strCache>
                <c:ptCount val="1"/>
                <c:pt idx="0">
                  <c:v>&lt;= 30% HAMFI</c:v>
                </c:pt>
              </c:strCache>
            </c:strRef>
          </c:tx>
          <c:invertIfNegative val="0"/>
          <c:cat>
            <c:strRef>
              <c:f>chas_797027!$B$5:$C$5</c:f>
              <c:strCache>
                <c:ptCount val="2"/>
                <c:pt idx="0">
                  <c:v>Owner</c:v>
                </c:pt>
                <c:pt idx="1">
                  <c:v>Renter</c:v>
                </c:pt>
              </c:strCache>
            </c:strRef>
          </c:cat>
          <c:val>
            <c:numRef>
              <c:f>chas_797027!$B$6:$C$6</c:f>
              <c:numCache>
                <c:formatCode>General</c:formatCode>
                <c:ptCount val="2"/>
                <c:pt idx="0">
                  <c:v>4650</c:v>
                </c:pt>
                <c:pt idx="1">
                  <c:v>10600</c:v>
                </c:pt>
              </c:numCache>
            </c:numRef>
          </c:val>
        </c:ser>
        <c:ser>
          <c:idx val="1"/>
          <c:order val="1"/>
          <c:tx>
            <c:strRef>
              <c:f>chas_797027!$A$7</c:f>
              <c:strCache>
                <c:ptCount val="1"/>
                <c:pt idx="0">
                  <c:v>31% to 50% HAMFI</c:v>
                </c:pt>
              </c:strCache>
            </c:strRef>
          </c:tx>
          <c:invertIfNegative val="0"/>
          <c:cat>
            <c:strRef>
              <c:f>chas_797027!$B$5:$C$5</c:f>
              <c:strCache>
                <c:ptCount val="2"/>
                <c:pt idx="0">
                  <c:v>Owner</c:v>
                </c:pt>
                <c:pt idx="1">
                  <c:v>Renter</c:v>
                </c:pt>
              </c:strCache>
            </c:strRef>
          </c:cat>
          <c:val>
            <c:numRef>
              <c:f>chas_797027!$B$7:$C$7</c:f>
              <c:numCache>
                <c:formatCode>General</c:formatCode>
                <c:ptCount val="2"/>
                <c:pt idx="0">
                  <c:v>6645</c:v>
                </c:pt>
                <c:pt idx="1">
                  <c:v>9095</c:v>
                </c:pt>
              </c:numCache>
            </c:numRef>
          </c:val>
        </c:ser>
        <c:ser>
          <c:idx val="2"/>
          <c:order val="2"/>
          <c:tx>
            <c:strRef>
              <c:f>chas_797027!$A$8</c:f>
              <c:strCache>
                <c:ptCount val="1"/>
                <c:pt idx="0">
                  <c:v>51% to 80% HAMFI</c:v>
                </c:pt>
              </c:strCache>
            </c:strRef>
          </c:tx>
          <c:invertIfNegative val="0"/>
          <c:cat>
            <c:strRef>
              <c:f>chas_797027!$B$5:$C$5</c:f>
              <c:strCache>
                <c:ptCount val="2"/>
                <c:pt idx="0">
                  <c:v>Owner</c:v>
                </c:pt>
                <c:pt idx="1">
                  <c:v>Renter</c:v>
                </c:pt>
              </c:strCache>
            </c:strRef>
          </c:cat>
          <c:val>
            <c:numRef>
              <c:f>chas_797027!$B$8:$C$8</c:f>
              <c:numCache>
                <c:formatCode>General</c:formatCode>
                <c:ptCount val="2"/>
                <c:pt idx="0">
                  <c:v>14735</c:v>
                </c:pt>
                <c:pt idx="1">
                  <c:v>12195</c:v>
                </c:pt>
              </c:numCache>
            </c:numRef>
          </c:val>
        </c:ser>
        <c:ser>
          <c:idx val="3"/>
          <c:order val="3"/>
          <c:tx>
            <c:strRef>
              <c:f>chas_797027!$A$9</c:f>
              <c:strCache>
                <c:ptCount val="1"/>
                <c:pt idx="0">
                  <c:v>81% to 100% HAMFI</c:v>
                </c:pt>
              </c:strCache>
            </c:strRef>
          </c:tx>
          <c:invertIfNegative val="0"/>
          <c:cat>
            <c:strRef>
              <c:f>chas_797027!$B$5:$C$5</c:f>
              <c:strCache>
                <c:ptCount val="2"/>
                <c:pt idx="0">
                  <c:v>Owner</c:v>
                </c:pt>
                <c:pt idx="1">
                  <c:v>Renter</c:v>
                </c:pt>
              </c:strCache>
            </c:strRef>
          </c:cat>
          <c:val>
            <c:numRef>
              <c:f>chas_797027!$B$9:$C$9</c:f>
              <c:numCache>
                <c:formatCode>General</c:formatCode>
                <c:ptCount val="2"/>
                <c:pt idx="0">
                  <c:v>11090</c:v>
                </c:pt>
                <c:pt idx="1">
                  <c:v>6420</c:v>
                </c:pt>
              </c:numCache>
            </c:numRef>
          </c:val>
        </c:ser>
        <c:ser>
          <c:idx val="4"/>
          <c:order val="4"/>
          <c:tx>
            <c:strRef>
              <c:f>chas_797027!$A$10</c:f>
              <c:strCache>
                <c:ptCount val="1"/>
                <c:pt idx="0">
                  <c:v> &gt;100% HAMFI</c:v>
                </c:pt>
              </c:strCache>
            </c:strRef>
          </c:tx>
          <c:invertIfNegative val="0"/>
          <c:cat>
            <c:strRef>
              <c:f>chas_797027!$B$5:$C$5</c:f>
              <c:strCache>
                <c:ptCount val="2"/>
                <c:pt idx="0">
                  <c:v>Owner</c:v>
                </c:pt>
                <c:pt idx="1">
                  <c:v>Renter</c:v>
                </c:pt>
              </c:strCache>
            </c:strRef>
          </c:cat>
          <c:val>
            <c:numRef>
              <c:f>chas_797027!$B$10:$C$10</c:f>
              <c:numCache>
                <c:formatCode>General</c:formatCode>
                <c:ptCount val="2"/>
                <c:pt idx="0">
                  <c:v>68400</c:v>
                </c:pt>
                <c:pt idx="1">
                  <c:v>13350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8720768"/>
        <c:axId val="98739328"/>
      </c:barChart>
      <c:catAx>
        <c:axId val="98720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HOUSEHOLD INCOME</a:t>
                </a:r>
              </a:p>
            </c:rich>
          </c:tx>
          <c:layout>
            <c:manualLayout>
              <c:xMode val="edge"/>
              <c:yMode val="edge"/>
              <c:x val="0.47647083171771892"/>
              <c:y val="0.96338602619241132"/>
            </c:manualLayout>
          </c:layout>
          <c:overlay val="0"/>
        </c:title>
        <c:majorTickMark val="none"/>
        <c:minorTickMark val="none"/>
        <c:tickLblPos val="nextTo"/>
        <c:crossAx val="98739328"/>
        <c:crosses val="autoZero"/>
        <c:auto val="1"/>
        <c:lblAlgn val="ctr"/>
        <c:lblOffset val="100"/>
        <c:noMultiLvlLbl val="0"/>
      </c:catAx>
      <c:valAx>
        <c:axId val="98739328"/>
        <c:scaling>
          <c:orientation val="minMax"/>
          <c:max val="110000"/>
          <c:min val="0"/>
        </c:scaling>
        <c:delete val="0"/>
        <c:axPos val="l"/>
        <c:majorGridlines>
          <c:spPr>
            <a:ln w="3175"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HOUSEHOLDS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872076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2790073538105038E-2"/>
          <c:y val="0.9346355985178767"/>
          <c:w val="0.93692983336163693"/>
          <c:h val="4.557753178008690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en-US" sz="3200" dirty="0" smtClean="0"/>
              <a:t>Clark County Renter Cost Burden:</a:t>
            </a:r>
            <a:r>
              <a:rPr lang="en-US" sz="3200" dirty="0"/>
              <a:t>
2007-2011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chas_797027!$S$64</c:f>
              <c:strCache>
                <c:ptCount val="1"/>
                <c:pt idx="0">
                  <c:v>Affordable &lt;30%</c:v>
                </c:pt>
              </c:strCache>
            </c:strRef>
          </c:tx>
          <c:invertIfNegative val="0"/>
          <c:cat>
            <c:strRef>
              <c:f>chas_797027!$R$65:$R$69</c:f>
              <c:strCache>
                <c:ptCount val="5"/>
                <c:pt idx="0">
                  <c:v>&lt;= 30% HAMFI</c:v>
                </c:pt>
                <c:pt idx="1">
                  <c:v>31% to 50% HAMFI</c:v>
                </c:pt>
                <c:pt idx="2">
                  <c:v>51% to 80% HAMFI</c:v>
                </c:pt>
                <c:pt idx="3">
                  <c:v>81% to 100% HAMFI</c:v>
                </c:pt>
                <c:pt idx="4">
                  <c:v> &gt;100% HAMFI</c:v>
                </c:pt>
              </c:strCache>
            </c:strRef>
          </c:cat>
          <c:val>
            <c:numRef>
              <c:f>chas_797027!$S$65:$S$69</c:f>
              <c:numCache>
                <c:formatCode>_(* #,##0_);_(* \(#,##0\);_(* "-"??_);_(@_)</c:formatCode>
                <c:ptCount val="5"/>
                <c:pt idx="0">
                  <c:v>2030</c:v>
                </c:pt>
                <c:pt idx="1">
                  <c:v>1160</c:v>
                </c:pt>
                <c:pt idx="2">
                  <c:v>6290</c:v>
                </c:pt>
                <c:pt idx="3">
                  <c:v>5270</c:v>
                </c:pt>
                <c:pt idx="4">
                  <c:v>12825</c:v>
                </c:pt>
              </c:numCache>
            </c:numRef>
          </c:val>
        </c:ser>
        <c:ser>
          <c:idx val="1"/>
          <c:order val="1"/>
          <c:tx>
            <c:strRef>
              <c:f>chas_797027!$T$64</c:f>
              <c:strCache>
                <c:ptCount val="1"/>
                <c:pt idx="0">
                  <c:v>Cost burden 30-50%</c:v>
                </c:pt>
              </c:strCache>
            </c:strRef>
          </c:tx>
          <c:invertIfNegative val="0"/>
          <c:cat>
            <c:strRef>
              <c:f>chas_797027!$R$65:$R$69</c:f>
              <c:strCache>
                <c:ptCount val="5"/>
                <c:pt idx="0">
                  <c:v>&lt;= 30% HAMFI</c:v>
                </c:pt>
                <c:pt idx="1">
                  <c:v>31% to 50% HAMFI</c:v>
                </c:pt>
                <c:pt idx="2">
                  <c:v>51% to 80% HAMFI</c:v>
                </c:pt>
                <c:pt idx="3">
                  <c:v>81% to 100% HAMFI</c:v>
                </c:pt>
                <c:pt idx="4">
                  <c:v> &gt;100% HAMFI</c:v>
                </c:pt>
              </c:strCache>
            </c:strRef>
          </c:cat>
          <c:val>
            <c:numRef>
              <c:f>chas_797027!$T$65:$T$69</c:f>
              <c:numCache>
                <c:formatCode>_(* #,##0_);_(* \(#,##0\);_(* "-"??_);_(@_)</c:formatCode>
                <c:ptCount val="5"/>
                <c:pt idx="0">
                  <c:v>1205</c:v>
                </c:pt>
                <c:pt idx="1">
                  <c:v>4770</c:v>
                </c:pt>
                <c:pt idx="2">
                  <c:v>5295</c:v>
                </c:pt>
                <c:pt idx="3">
                  <c:v>1070</c:v>
                </c:pt>
                <c:pt idx="4">
                  <c:v>465</c:v>
                </c:pt>
              </c:numCache>
            </c:numRef>
          </c:val>
        </c:ser>
        <c:ser>
          <c:idx val="2"/>
          <c:order val="2"/>
          <c:tx>
            <c:strRef>
              <c:f>chas_797027!$V$64</c:f>
              <c:strCache>
                <c:ptCount val="1"/>
                <c:pt idx="0">
                  <c:v>Cost burden &gt; 50% </c:v>
                </c:pt>
              </c:strCache>
            </c:strRef>
          </c:tx>
          <c:invertIfNegative val="0"/>
          <c:cat>
            <c:strRef>
              <c:f>chas_797027!$R$65:$R$69</c:f>
              <c:strCache>
                <c:ptCount val="5"/>
                <c:pt idx="0">
                  <c:v>&lt;= 30% HAMFI</c:v>
                </c:pt>
                <c:pt idx="1">
                  <c:v>31% to 50% HAMFI</c:v>
                </c:pt>
                <c:pt idx="2">
                  <c:v>51% to 80% HAMFI</c:v>
                </c:pt>
                <c:pt idx="3">
                  <c:v>81% to 100% HAMFI</c:v>
                </c:pt>
                <c:pt idx="4">
                  <c:v> &gt;100% HAMFI</c:v>
                </c:pt>
              </c:strCache>
            </c:strRef>
          </c:cat>
          <c:val>
            <c:numRef>
              <c:f>chas_797027!$V$65:$V$69</c:f>
              <c:numCache>
                <c:formatCode>_(* #,##0_);_(* \(#,##0\);_(* "-"??_);_(@_)</c:formatCode>
                <c:ptCount val="5"/>
                <c:pt idx="0">
                  <c:v>7365</c:v>
                </c:pt>
                <c:pt idx="1">
                  <c:v>3165</c:v>
                </c:pt>
                <c:pt idx="2">
                  <c:v>610</c:v>
                </c:pt>
                <c:pt idx="3">
                  <c:v>80</c:v>
                </c:pt>
                <c:pt idx="4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8772096"/>
        <c:axId val="98774016"/>
      </c:barChart>
      <c:catAx>
        <c:axId val="98772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HOUSEHOLD INCOME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98774016"/>
        <c:crosses val="autoZero"/>
        <c:auto val="1"/>
        <c:lblAlgn val="ctr"/>
        <c:lblOffset val="100"/>
        <c:noMultiLvlLbl val="0"/>
      </c:catAx>
      <c:valAx>
        <c:axId val="987740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HOUSSEHOLDS</a:t>
                </a:r>
              </a:p>
            </c:rich>
          </c:tx>
          <c:layout/>
          <c:overlay val="0"/>
        </c:title>
        <c:numFmt formatCode="_(* #,##0_);_(* \(#,##0\);_(* &quot;-&quot;??_);_(@_)" sourceLinked="1"/>
        <c:majorTickMark val="out"/>
        <c:minorTickMark val="none"/>
        <c:tickLblPos val="nextTo"/>
        <c:crossAx val="987720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Camas Owner Cost Burden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465909690191354"/>
          <c:y val="8.8367931281317105E-2"/>
          <c:w val="0.64482112069839803"/>
          <c:h val="0.64905143055465175"/>
        </c:manualLayout>
      </c:layout>
      <c:barChart>
        <c:barDir val="col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8809344"/>
        <c:axId val="98811264"/>
      </c:barChart>
      <c:catAx>
        <c:axId val="988093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2007-2011 ACS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98811264"/>
        <c:crosses val="autoZero"/>
        <c:auto val="1"/>
        <c:lblAlgn val="ctr"/>
        <c:lblOffset val="100"/>
        <c:noMultiLvlLbl val="0"/>
      </c:catAx>
      <c:valAx>
        <c:axId val="988112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Households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98809344"/>
        <c:crosses val="autoZero"/>
        <c:crossBetween val="between"/>
        <c:majorUnit val="0.2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ln w="76200">
      <a:prstDash val="solid"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chas_797027!$S$64</c:f>
              <c:strCache>
                <c:ptCount val="1"/>
                <c:pt idx="0">
                  <c:v>Affordable &lt;30%</c:v>
                </c:pt>
              </c:strCache>
            </c:strRef>
          </c:tx>
          <c:invertIfNegative val="0"/>
          <c:cat>
            <c:strRef>
              <c:f>chas_797027!$R$73:$R$77</c:f>
              <c:strCache>
                <c:ptCount val="5"/>
                <c:pt idx="0">
                  <c:v>&lt;= 30% HAMFI</c:v>
                </c:pt>
                <c:pt idx="1">
                  <c:v>31% to 50% HAMFI</c:v>
                </c:pt>
                <c:pt idx="2">
                  <c:v>51% to 80% HAMFI</c:v>
                </c:pt>
                <c:pt idx="3">
                  <c:v>81% to 100% HAMFI</c:v>
                </c:pt>
                <c:pt idx="4">
                  <c:v> &gt;100% HAMFI</c:v>
                </c:pt>
              </c:strCache>
            </c:strRef>
          </c:cat>
          <c:val>
            <c:numRef>
              <c:f>chas_797027!$S$73:$S$77</c:f>
              <c:numCache>
                <c:formatCode>General</c:formatCode>
                <c:ptCount val="5"/>
                <c:pt idx="0">
                  <c:v>1030</c:v>
                </c:pt>
                <c:pt idx="1">
                  <c:v>2305</c:v>
                </c:pt>
                <c:pt idx="2">
                  <c:v>6610</c:v>
                </c:pt>
                <c:pt idx="3">
                  <c:v>5715</c:v>
                </c:pt>
                <c:pt idx="4">
                  <c:v>56230</c:v>
                </c:pt>
              </c:numCache>
            </c:numRef>
          </c:val>
        </c:ser>
        <c:ser>
          <c:idx val="1"/>
          <c:order val="1"/>
          <c:tx>
            <c:strRef>
              <c:f>chas_797027!$T$64</c:f>
              <c:strCache>
                <c:ptCount val="1"/>
                <c:pt idx="0">
                  <c:v>Cost burden 30-50%</c:v>
                </c:pt>
              </c:strCache>
            </c:strRef>
          </c:tx>
          <c:invertIfNegative val="0"/>
          <c:cat>
            <c:strRef>
              <c:f>chas_797027!$R$73:$R$77</c:f>
              <c:strCache>
                <c:ptCount val="5"/>
                <c:pt idx="0">
                  <c:v>&lt;= 30% HAMFI</c:v>
                </c:pt>
                <c:pt idx="1">
                  <c:v>31% to 50% HAMFI</c:v>
                </c:pt>
                <c:pt idx="2">
                  <c:v>51% to 80% HAMFI</c:v>
                </c:pt>
                <c:pt idx="3">
                  <c:v>81% to 100% HAMFI</c:v>
                </c:pt>
                <c:pt idx="4">
                  <c:v> &gt;100% HAMFI</c:v>
                </c:pt>
              </c:strCache>
            </c:strRef>
          </c:cat>
          <c:val>
            <c:numRef>
              <c:f>chas_797027!$T$73:$T$77</c:f>
              <c:numCache>
                <c:formatCode>General</c:formatCode>
                <c:ptCount val="5"/>
                <c:pt idx="0">
                  <c:v>525</c:v>
                </c:pt>
                <c:pt idx="1">
                  <c:v>1390</c:v>
                </c:pt>
                <c:pt idx="2">
                  <c:v>4665</c:v>
                </c:pt>
                <c:pt idx="3">
                  <c:v>4270</c:v>
                </c:pt>
                <c:pt idx="4">
                  <c:v>11055</c:v>
                </c:pt>
              </c:numCache>
            </c:numRef>
          </c:val>
        </c:ser>
        <c:ser>
          <c:idx val="2"/>
          <c:order val="2"/>
          <c:tx>
            <c:strRef>
              <c:f>chas_797027!$V$64</c:f>
              <c:strCache>
                <c:ptCount val="1"/>
                <c:pt idx="0">
                  <c:v>Cost burden &gt; 50% </c:v>
                </c:pt>
              </c:strCache>
            </c:strRef>
          </c:tx>
          <c:invertIfNegative val="0"/>
          <c:cat>
            <c:strRef>
              <c:f>chas_797027!$R$73:$R$77</c:f>
              <c:strCache>
                <c:ptCount val="5"/>
                <c:pt idx="0">
                  <c:v>&lt;= 30% HAMFI</c:v>
                </c:pt>
                <c:pt idx="1">
                  <c:v>31% to 50% HAMFI</c:v>
                </c:pt>
                <c:pt idx="2">
                  <c:v>51% to 80% HAMFI</c:v>
                </c:pt>
                <c:pt idx="3">
                  <c:v>81% to 100% HAMFI</c:v>
                </c:pt>
                <c:pt idx="4">
                  <c:v> &gt;100% HAMFI</c:v>
                </c:pt>
              </c:strCache>
            </c:strRef>
          </c:cat>
          <c:val>
            <c:numRef>
              <c:f>chas_797027!$V$73:$V$77</c:f>
              <c:numCache>
                <c:formatCode>General</c:formatCode>
                <c:ptCount val="5"/>
                <c:pt idx="0">
                  <c:v>3095</c:v>
                </c:pt>
                <c:pt idx="1">
                  <c:v>2950</c:v>
                </c:pt>
                <c:pt idx="2">
                  <c:v>3460</c:v>
                </c:pt>
                <c:pt idx="3">
                  <c:v>1105</c:v>
                </c:pt>
                <c:pt idx="4">
                  <c:v>1115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8944512"/>
        <c:axId val="98789632"/>
      </c:barChart>
      <c:catAx>
        <c:axId val="98944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HOUSEHOLD INCOME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98789632"/>
        <c:crosses val="autoZero"/>
        <c:auto val="1"/>
        <c:lblAlgn val="ctr"/>
        <c:lblOffset val="100"/>
        <c:noMultiLvlLbl val="0"/>
      </c:catAx>
      <c:valAx>
        <c:axId val="98789632"/>
        <c:scaling>
          <c:orientation val="minMax"/>
          <c:max val="7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HOUSEHOLDS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89445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200"/>
              <a:t>Clark County </a:t>
            </a:r>
          </a:p>
          <a:p>
            <a:pPr>
              <a:defRPr/>
            </a:pPr>
            <a:r>
              <a:rPr lang="en-US" sz="3200"/>
              <a:t>Rental Households</a:t>
            </a:r>
            <a:r>
              <a:rPr lang="en-US" sz="3200" baseline="0"/>
              <a:t> by Income</a:t>
            </a:r>
          </a:p>
          <a:p>
            <a:pPr>
              <a:defRPr/>
            </a:pPr>
            <a:r>
              <a:rPr lang="en-US" sz="3200"/>
              <a:t>ACS 2007-2011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Sheet1!$H$12</c:f>
              <c:strCache>
                <c:ptCount val="1"/>
                <c:pt idx="0">
                  <c:v>Households</c:v>
                </c:pt>
              </c:strCache>
            </c:strRef>
          </c:tx>
          <c:invertIfNegative val="0"/>
          <c:cat>
            <c:strRef>
              <c:f>Sheet1!$E$13:$E$16</c:f>
              <c:strCache>
                <c:ptCount val="4"/>
                <c:pt idx="0">
                  <c:v>0-30%</c:v>
                </c:pt>
                <c:pt idx="1">
                  <c:v>30%-50%</c:v>
                </c:pt>
                <c:pt idx="2">
                  <c:v>50%-80%</c:v>
                </c:pt>
                <c:pt idx="3">
                  <c:v>80%+</c:v>
                </c:pt>
              </c:strCache>
            </c:strRef>
          </c:cat>
          <c:val>
            <c:numRef>
              <c:f>Sheet1!$F$13:$F$16</c:f>
              <c:numCache>
                <c:formatCode>General</c:formatCode>
                <c:ptCount val="4"/>
                <c:pt idx="0" formatCode="#,##0">
                  <c:v>10600</c:v>
                </c:pt>
                <c:pt idx="1">
                  <c:v>9095</c:v>
                </c:pt>
                <c:pt idx="2">
                  <c:v>12195</c:v>
                </c:pt>
                <c:pt idx="3">
                  <c:v>19770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953472"/>
        <c:axId val="37369344"/>
      </c:barChart>
      <c:catAx>
        <c:axId val="36953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INCOME RANGE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37369344"/>
        <c:crosses val="autoZero"/>
        <c:auto val="1"/>
        <c:lblAlgn val="ctr"/>
        <c:lblOffset val="100"/>
        <c:noMultiLvlLbl val="0"/>
      </c:catAx>
      <c:valAx>
        <c:axId val="37369344"/>
        <c:scaling>
          <c:orientation val="minMax"/>
          <c:max val="20000"/>
        </c:scaling>
        <c:delete val="0"/>
        <c:axPos val="l"/>
        <c:majorGridlines>
          <c:spPr>
            <a:ln w="3175"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</a:t>
                </a:r>
                <a:r>
                  <a:rPr lang="en-US" baseline="0"/>
                  <a:t> </a:t>
                </a:r>
                <a:r>
                  <a:rPr lang="en-US"/>
                  <a:t>OF RESIDENCES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36953472"/>
        <c:crosses val="autoZero"/>
        <c:crossBetween val="between"/>
        <c:majorUnit val="2000"/>
        <c:minorUnit val="2000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200"/>
              <a:t>Clark County </a:t>
            </a:r>
          </a:p>
          <a:p>
            <a:pPr>
              <a:defRPr/>
            </a:pPr>
            <a:r>
              <a:rPr lang="en-US" sz="3200"/>
              <a:t>Rental Units by Rent Income</a:t>
            </a:r>
          </a:p>
          <a:p>
            <a:pPr>
              <a:defRPr/>
            </a:pPr>
            <a:r>
              <a:rPr lang="en-US" sz="3200"/>
              <a:t>ACS 2007-2011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Sheet1!$I$12</c:f>
              <c:strCache>
                <c:ptCount val="1"/>
                <c:pt idx="0">
                  <c:v>Rental Units</c:v>
                </c:pt>
              </c:strCache>
            </c:strRef>
          </c:tx>
          <c:invertIfNegative val="0"/>
          <c:cat>
            <c:strRef>
              <c:f>Sheet1!$E$13:$E$16</c:f>
              <c:strCache>
                <c:ptCount val="4"/>
                <c:pt idx="0">
                  <c:v>0-30%</c:v>
                </c:pt>
                <c:pt idx="1">
                  <c:v>30%-50%</c:v>
                </c:pt>
                <c:pt idx="2">
                  <c:v>50%-80%</c:v>
                </c:pt>
                <c:pt idx="3">
                  <c:v>80%+</c:v>
                </c:pt>
              </c:strCache>
            </c:strRef>
          </c:cat>
          <c:val>
            <c:numRef>
              <c:f>Sheet1!$G$13:$G$16</c:f>
              <c:numCache>
                <c:formatCode>General</c:formatCode>
                <c:ptCount val="4"/>
                <c:pt idx="0">
                  <c:v>4095</c:v>
                </c:pt>
                <c:pt idx="1">
                  <c:v>9670</c:v>
                </c:pt>
                <c:pt idx="2">
                  <c:v>30275</c:v>
                </c:pt>
                <c:pt idx="3">
                  <c:v>6405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255936"/>
        <c:axId val="75587584"/>
      </c:barChart>
      <c:catAx>
        <c:axId val="73255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INCOME RANGE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75587584"/>
        <c:crosses val="autoZero"/>
        <c:auto val="1"/>
        <c:lblAlgn val="ctr"/>
        <c:lblOffset val="100"/>
        <c:noMultiLvlLbl val="0"/>
      </c:catAx>
      <c:valAx>
        <c:axId val="75587584"/>
        <c:scaling>
          <c:orientation val="minMax"/>
          <c:max val="20000"/>
        </c:scaling>
        <c:delete val="0"/>
        <c:axPos val="l"/>
        <c:majorGridlines>
          <c:spPr>
            <a:ln w="3175"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</a:t>
                </a:r>
                <a:r>
                  <a:rPr lang="en-US" baseline="0"/>
                  <a:t> </a:t>
                </a:r>
                <a:r>
                  <a:rPr lang="en-US"/>
                  <a:t>OF RESIDENCES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3255936"/>
        <c:crosses val="autoZero"/>
        <c:crossBetween val="between"/>
        <c:majorUnit val="2000"/>
        <c:minorUnit val="2000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200"/>
              <a:t>Clark County </a:t>
            </a:r>
          </a:p>
          <a:p>
            <a:pPr>
              <a:defRPr/>
            </a:pPr>
            <a:r>
              <a:rPr lang="en-US" sz="3200"/>
              <a:t>Household &amp; Rental Unit Mismatch
ACS 2007-2011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Sheet1!$H$12</c:f>
              <c:strCache>
                <c:ptCount val="1"/>
                <c:pt idx="0">
                  <c:v>Households</c:v>
                </c:pt>
              </c:strCache>
            </c:strRef>
          </c:tx>
          <c:invertIfNegative val="0"/>
          <c:cat>
            <c:strRef>
              <c:f>Sheet1!$E$13:$E$16</c:f>
              <c:strCache>
                <c:ptCount val="4"/>
                <c:pt idx="0">
                  <c:v>0-30%</c:v>
                </c:pt>
                <c:pt idx="1">
                  <c:v>30%-50%</c:v>
                </c:pt>
                <c:pt idx="2">
                  <c:v>50%-80%</c:v>
                </c:pt>
                <c:pt idx="3">
                  <c:v>80%+</c:v>
                </c:pt>
              </c:strCache>
            </c:strRef>
          </c:cat>
          <c:val>
            <c:numRef>
              <c:f>Sheet1!$F$13:$F$16</c:f>
              <c:numCache>
                <c:formatCode>General</c:formatCode>
                <c:ptCount val="4"/>
                <c:pt idx="0" formatCode="#,##0">
                  <c:v>10600</c:v>
                </c:pt>
                <c:pt idx="1">
                  <c:v>9095</c:v>
                </c:pt>
                <c:pt idx="2">
                  <c:v>12195</c:v>
                </c:pt>
                <c:pt idx="3">
                  <c:v>19770</c:v>
                </c:pt>
              </c:numCache>
            </c:numRef>
          </c:val>
        </c:ser>
        <c:ser>
          <c:idx val="1"/>
          <c:order val="1"/>
          <c:tx>
            <c:strRef>
              <c:f>Sheet1!$I$12</c:f>
              <c:strCache>
                <c:ptCount val="1"/>
                <c:pt idx="0">
                  <c:v>Rental Units</c:v>
                </c:pt>
              </c:strCache>
            </c:strRef>
          </c:tx>
          <c:invertIfNegative val="0"/>
          <c:cat>
            <c:strRef>
              <c:f>Sheet1!$E$13:$E$16</c:f>
              <c:strCache>
                <c:ptCount val="4"/>
                <c:pt idx="0">
                  <c:v>0-30%</c:v>
                </c:pt>
                <c:pt idx="1">
                  <c:v>30%-50%</c:v>
                </c:pt>
                <c:pt idx="2">
                  <c:v>50%-80%</c:v>
                </c:pt>
                <c:pt idx="3">
                  <c:v>80%+</c:v>
                </c:pt>
              </c:strCache>
            </c:strRef>
          </c:cat>
          <c:val>
            <c:numRef>
              <c:f>Sheet1!$G$13:$G$16</c:f>
              <c:numCache>
                <c:formatCode>General</c:formatCode>
                <c:ptCount val="4"/>
                <c:pt idx="0">
                  <c:v>4095</c:v>
                </c:pt>
                <c:pt idx="1">
                  <c:v>9670</c:v>
                </c:pt>
                <c:pt idx="2">
                  <c:v>30275</c:v>
                </c:pt>
                <c:pt idx="3">
                  <c:v>6405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639104"/>
        <c:axId val="36642176"/>
      </c:barChart>
      <c:catAx>
        <c:axId val="36639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INCOME RANGE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36642176"/>
        <c:crosses val="autoZero"/>
        <c:auto val="1"/>
        <c:lblAlgn val="ctr"/>
        <c:lblOffset val="100"/>
        <c:noMultiLvlLbl val="0"/>
      </c:catAx>
      <c:valAx>
        <c:axId val="36642176"/>
        <c:scaling>
          <c:orientation val="minMax"/>
          <c:max val="20000"/>
        </c:scaling>
        <c:delete val="0"/>
        <c:axPos val="l"/>
        <c:majorGridlines>
          <c:spPr>
            <a:ln w="3175"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</a:t>
                </a:r>
                <a:r>
                  <a:rPr lang="en-US" baseline="0"/>
                  <a:t> </a:t>
                </a:r>
                <a:r>
                  <a:rPr lang="en-US"/>
                  <a:t>OF RESIDENCES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36639104"/>
        <c:crosses val="autoZero"/>
        <c:crossBetween val="between"/>
        <c:majorUnit val="2000"/>
        <c:minorUnit val="2000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CC7D08-55AA-49B8-88D1-8256B0E39A64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A443050-04B3-4927-868B-F3BC0F310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39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F52C5-3D6A-4A23-AFAB-0C49918D0911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767"/>
            <a:ext cx="5607050" cy="41559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9D0AF-ECE5-4C21-96F0-AD250B95C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94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Required</a:t>
            </a:r>
            <a:r>
              <a:rPr lang="en-US" baseline="0" dirty="0" smtClean="0"/>
              <a:t> every 5 years by HUD for CDBG and HOME funds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Asking for community input on the Plan which includes priority needs and goals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Plan is for Clark County, outside the Vancouver city limits; Vancouver is its own jurisdiction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9D0AF-ECE5-4C21-96F0-AD250B95C2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23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percent of units</a:t>
            </a:r>
            <a:r>
              <a:rPr lang="en-US" baseline="0" dirty="0" smtClean="0"/>
              <a:t> that have rent that would be affordable to households in that income range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9D0AF-ECE5-4C21-96F0-AD250B95C2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61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Compares the percent</a:t>
            </a:r>
            <a:r>
              <a:rPr lang="en-US" baseline="0" dirty="0" smtClean="0"/>
              <a:t> of households with the number of units.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are 480 households earning 80% and above AMI who are renting units affordable to those earning 0-30% AMI.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9D0AF-ECE5-4C21-96F0-AD250B95C2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61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Homelessness is trending down</a:t>
            </a:r>
            <a:r>
              <a:rPr lang="en-US" baseline="0" dirty="0" smtClean="0"/>
              <a:t> as determined through the Point in Time Count; a one-day event every January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Volunteers canvas known campsites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Shelters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Project Homeless Connect conducted same day as count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Reasons for declining counts: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Additional funding from Document Recording Fees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2005 first homeless plan – focus on ending homelessness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Better coordination among service providers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9D0AF-ECE5-4C21-96F0-AD250B95C2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85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</a:t>
            </a:r>
            <a:r>
              <a:rPr lang="en-US" baseline="0" dirty="0" smtClean="0"/>
              <a:t> c</a:t>
            </a:r>
            <a:r>
              <a:rPr lang="en-US" dirty="0" smtClean="0"/>
              <a:t>haracteristics of people</a:t>
            </a:r>
            <a:r>
              <a:rPr lang="en-US" baseline="0" dirty="0" smtClean="0"/>
              <a:t> who are homeless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Information is self-identified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Could fall into more than one category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95% of veterans who are homeless are men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9D0AF-ECE5-4C21-96F0-AD250B95C2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79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Broad categories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9D0AF-ECE5-4C21-96F0-AD250B95C2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50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</a:p>
          <a:p>
            <a:pPr marL="228600" indent="-228600">
              <a:buAutoNum type="arabicPeriod"/>
            </a:pPr>
            <a:r>
              <a:rPr lang="en-US" dirty="0" smtClean="0"/>
              <a:t>ACE develops new apartment complexes</a:t>
            </a:r>
          </a:p>
          <a:p>
            <a:pPr marL="228600" indent="-228600">
              <a:buAutoNum type="arabicPeriod"/>
            </a:pPr>
            <a:r>
              <a:rPr lang="en-US" dirty="0" smtClean="0"/>
              <a:t>ACE purchases and rehabs apartment complexes</a:t>
            </a:r>
          </a:p>
          <a:p>
            <a:pPr marL="228600" indent="-228600">
              <a:buAutoNum type="arabicPeriod"/>
            </a:pPr>
            <a:r>
              <a:rPr lang="en-US" dirty="0" smtClean="0"/>
              <a:t>Proud</a:t>
            </a:r>
            <a:r>
              <a:rPr lang="en-US" baseline="0" dirty="0" smtClean="0"/>
              <a:t> Ground Homeownership program, Evergreen Habitat for Humanity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9D0AF-ECE5-4C21-96F0-AD250B95C2B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263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</a:p>
          <a:p>
            <a:pPr marL="228600" indent="-228600">
              <a:buAutoNum type="arabicPeriod"/>
            </a:pPr>
            <a:r>
              <a:rPr lang="en-US" dirty="0" smtClean="0"/>
              <a:t>Senior</a:t>
            </a:r>
            <a:r>
              <a:rPr lang="en-US" baseline="0" dirty="0" smtClean="0"/>
              <a:t> Centers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Streets and sidewalks in several communities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Economic Development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9D0AF-ECE5-4C21-96F0-AD250B95C2B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76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the current 10-Year Homeless Plan; currently</a:t>
            </a:r>
            <a:r>
              <a:rPr lang="en-US" baseline="0" dirty="0" smtClean="0"/>
              <a:t> being updated.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CFTH will be soliciting feedback from the community.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new Homeless Plan will be completed before the Con Plan is completed and will be incorporated into this Plan.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new Homeless Plan will focus on 3 populations: Families with Children, Unaccompanied Youth and Chronically Homeless.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New plan will also focus on system improvements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9D0AF-ECE5-4C21-96F0-AD250B95C2B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99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Survey open</a:t>
            </a:r>
            <a:r>
              <a:rPr lang="en-US" baseline="0" dirty="0" smtClean="0"/>
              <a:t> through January for persons who live in Clark County, but outside the Vancouver city limits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9D0AF-ECE5-4C21-96F0-AD250B95C2B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89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9D0AF-ECE5-4C21-96F0-AD250B95C2B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Income is based on metropolitan statistical area. </a:t>
            </a:r>
          </a:p>
          <a:p>
            <a:endParaRPr lang="en-US" dirty="0" smtClean="0"/>
          </a:p>
          <a:p>
            <a:r>
              <a:rPr lang="en-US" dirty="0" smtClean="0"/>
              <a:t>CDBG</a:t>
            </a:r>
            <a:r>
              <a:rPr lang="en-US" baseline="0" dirty="0" smtClean="0"/>
              <a:t> and HOME funds can only go up to 80% AMI; some programs are restricted to 60% AMI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9D0AF-ECE5-4C21-96F0-AD250B95C2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77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9D0AF-ECE5-4C21-96F0-AD250B95C2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48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9D0AF-ECE5-4C21-96F0-AD250B95C2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67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chart</a:t>
            </a:r>
            <a:r>
              <a:rPr lang="en-US" baseline="0" dirty="0" smtClean="0"/>
              <a:t> looks at income and housing trends.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Median income has risen 9%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Fair Market Rent has risen 25%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Median Home price has declined 14%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Rents are going up almost 3 times as fast as income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9D0AF-ECE5-4C21-96F0-AD250B95C2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05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9D0AF-ECE5-4C21-96F0-AD250B95C2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73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measurement watched closely by</a:t>
            </a:r>
            <a:r>
              <a:rPr lang="en-US" baseline="0" dirty="0" smtClean="0"/>
              <a:t> HUD is cost burden; how much of a households income is used to pay for housing.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Housing costs for renters = contract rent and utilities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Affordable housing = household paying less than 30% of their income towards housing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Households earning lower incomes are paying a higher proportion of their income for housing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Households paying more than 50% are at greatest risk due to a catastrophic event (hospital bills, auto repairs)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9D0AF-ECE5-4C21-96F0-AD250B95C2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16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Housing costs for owners = mortgage, utilities, association fees, insurance and real estate taxes (property taxes)</a:t>
            </a:r>
          </a:p>
          <a:p>
            <a:endParaRPr lang="en-US" dirty="0" smtClean="0"/>
          </a:p>
          <a:p>
            <a:r>
              <a:rPr lang="en-US" dirty="0" smtClean="0"/>
              <a:t>Some owners do not have a mortgage</a:t>
            </a:r>
            <a:r>
              <a:rPr lang="en-US" baseline="0" dirty="0" smtClean="0"/>
              <a:t>; only paying utilities, insurance and taxes; makes housing more affordable.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Generally, the higher the income the lower the cost burden.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9D0AF-ECE5-4C21-96F0-AD250B95C2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58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percent of renter households by income range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9D0AF-ECE5-4C21-96F0-AD250B95C2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61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8294-E265-4946-9C3D-19423BA85C4A}" type="datetime1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4C69B-0D54-4E52-B2CE-1721836AA67A}" type="datetime1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C6796-D6AF-4EE4-80D0-ED66024F56FF}" type="datetime1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F55E-4F00-4B03-87E8-E92EE8934969}" type="datetime1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F99B-CC24-4FF4-9553-7ACA17D0FA89}" type="datetime1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FBCA-FC14-4A43-BA9F-2200714925B7}" type="datetime1">
              <a:rPr lang="en-US" smtClean="0"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B103-F853-49C8-B417-DC927BF05EC7}" type="datetime1">
              <a:rPr lang="en-US" smtClean="0"/>
              <a:t>1/15/2015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FC46-88C5-463D-8F6B-C8892669480B}" type="datetime1">
              <a:rPr lang="en-US" smtClean="0"/>
              <a:t>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5DA8-4D46-47CC-880C-508833E356D7}" type="datetime1">
              <a:rPr lang="en-US" smtClean="0"/>
              <a:t>1/15/2015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B6C5D-7FE4-4EBB-9A96-231787182B7B}" type="datetime1">
              <a:rPr lang="en-US" smtClean="0"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4468-F2C6-4441-9215-631D1DA75AF0}" type="datetime1">
              <a:rPr lang="en-US" smtClean="0"/>
              <a:t>1/15/2015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A1FF74F-94FF-47E5-8B02-E82BB9905DC9}" type="datetime1">
              <a:rPr lang="en-US" smtClean="0"/>
              <a:t>1/15/2015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lark.wa.gov/cdb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rk.wa.gov/cdb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ete.Munroe@clark.wa.gov" TargetMode="External"/><Relationship Id="rId4" Type="http://schemas.openxmlformats.org/officeDocument/2006/relationships/hyperlink" Target="mailto:Rebecca.Royce@clark.wa.go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914400"/>
            <a:ext cx="7175351" cy="4011057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Clark County’s</a:t>
            </a:r>
            <a:br>
              <a:rPr lang="en-US" dirty="0" smtClean="0"/>
            </a:br>
            <a:r>
              <a:rPr lang="en-US" dirty="0" smtClean="0"/>
              <a:t>Draft </a:t>
            </a:r>
            <a:br>
              <a:rPr lang="en-US" dirty="0" smtClean="0"/>
            </a:br>
            <a:r>
              <a:rPr lang="en-US" dirty="0" smtClean="0"/>
              <a:t>Five-Year</a:t>
            </a:r>
            <a:br>
              <a:rPr lang="en-US" dirty="0" smtClean="0"/>
            </a:br>
            <a:r>
              <a:rPr lang="en-US" dirty="0" smtClean="0"/>
              <a:t>Consolidated Plan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181600"/>
            <a:ext cx="7162800" cy="1066800"/>
          </a:xfrm>
        </p:spPr>
        <p:txBody>
          <a:bodyPr>
            <a:normAutofit/>
          </a:bodyPr>
          <a:lstStyle/>
          <a:p>
            <a:pPr algn="ctr"/>
            <a:endParaRPr lang="en-US" sz="4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08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3015041"/>
              </p:ext>
            </p:extLst>
          </p:nvPr>
        </p:nvGraphicFramePr>
        <p:xfrm>
          <a:off x="1" y="0"/>
          <a:ext cx="84582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350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7967288"/>
              </p:ext>
            </p:extLst>
          </p:nvPr>
        </p:nvGraphicFramePr>
        <p:xfrm>
          <a:off x="1" y="0"/>
          <a:ext cx="84582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80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479524"/>
              </p:ext>
            </p:extLst>
          </p:nvPr>
        </p:nvGraphicFramePr>
        <p:xfrm>
          <a:off x="1" y="0"/>
          <a:ext cx="84582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910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5402163"/>
              </p:ext>
            </p:extLst>
          </p:nvPr>
        </p:nvGraphicFramePr>
        <p:xfrm>
          <a:off x="0" y="1524000"/>
          <a:ext cx="8458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750723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Clark County Point in Time Count</a:t>
            </a:r>
          </a:p>
          <a:p>
            <a:pPr algn="ctr"/>
            <a:r>
              <a:rPr lang="en-US" sz="3200" b="1" dirty="0" smtClean="0"/>
              <a:t>Sheltered and Unsheltered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0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73162"/>
          </a:xfrm>
        </p:spPr>
        <p:txBody>
          <a:bodyPr/>
          <a:lstStyle/>
          <a:p>
            <a:pPr lvl="0" algn="ctr"/>
            <a:r>
              <a:rPr lang="en-US" altLang="en-US" sz="3200" b="1" dirty="0">
                <a:solidFill>
                  <a:schemeClr val="tx1"/>
                </a:solidFill>
                <a:latin typeface="+mn-lt"/>
                <a:ea typeface="Calibri" pitchFamily="34" charset="0"/>
                <a:cs typeface="Times New Roman" pitchFamily="18" charset="0"/>
              </a:rPr>
              <a:t>2014 </a:t>
            </a:r>
            <a:r>
              <a:rPr lang="en-US" altLang="en-US" sz="3200" b="1" dirty="0" smtClean="0">
                <a:solidFill>
                  <a:schemeClr val="tx1"/>
                </a:solidFill>
                <a:latin typeface="+mn-lt"/>
                <a:ea typeface="Calibri" pitchFamily="34" charset="0"/>
                <a:cs typeface="Times New Roman" pitchFamily="18" charset="0"/>
              </a:rPr>
              <a:t>Point-in-Time Homeless Subpopulations</a:t>
            </a:r>
            <a:endParaRPr lang="en-US" sz="3200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09600" y="5029200"/>
            <a:ext cx="7467600" cy="1097280"/>
          </a:xfrm>
        </p:spPr>
        <p:txBody>
          <a:bodyPr>
            <a:normAutofit/>
          </a:bodyPr>
          <a:lstStyle/>
          <a:p>
            <a:pPr lvl="0"/>
            <a:r>
              <a:rPr lang="en-US" altLang="en-US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72 percent of persons in homeless families with children were under the age of 18.</a:t>
            </a:r>
            <a:endParaRPr lang="en-US" altLang="en-US" sz="20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67356063"/>
              </p:ext>
            </p:extLst>
          </p:nvPr>
        </p:nvGraphicFramePr>
        <p:xfrm>
          <a:off x="685800" y="1981200"/>
          <a:ext cx="7315200" cy="25908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57600"/>
                <a:gridCol w="3657600"/>
              </a:tblGrid>
              <a:tr h="455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Homeless </a:t>
                      </a:r>
                      <a:r>
                        <a:rPr lang="en-US" sz="2400" dirty="0" smtClean="0">
                          <a:effectLst/>
                        </a:rPr>
                        <a:t>Subpopulation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Persons who are Homeless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69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Chronically Homeless Individuals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69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Severely Mentally Ill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68580" marR="68580" marT="0" marB="0" anchor="ctr"/>
                </a:tc>
              </a:tr>
              <a:tr h="4269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Chronic Substance Abuse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68580" marR="68580" marT="0" marB="0" anchor="ctr"/>
                </a:tc>
              </a:tr>
              <a:tr h="4269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Veterans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  </a:t>
                      </a:r>
                    </a:p>
                  </a:txBody>
                  <a:tcPr marL="68580" marR="68580" marT="0" marB="0" anchor="ctr"/>
                </a:tc>
              </a:tr>
              <a:tr h="4269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Victim of Domestic  Violence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7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659687" cy="1168400"/>
          </a:xfrm>
        </p:spPr>
        <p:txBody>
          <a:bodyPr/>
          <a:lstStyle/>
          <a:p>
            <a:pPr lvl="0" algn="ctr"/>
            <a:r>
              <a:rPr lang="en-US" sz="3200" b="1" cap="none" dirty="0" smtClean="0">
                <a:latin typeface="+mn-lt"/>
              </a:rPr>
              <a:t>2015 – 2019 Consolidated Plan</a:t>
            </a:r>
            <a:br>
              <a:rPr lang="en-US" sz="3200" b="1" cap="none" dirty="0" smtClean="0">
                <a:latin typeface="+mn-lt"/>
              </a:rPr>
            </a:br>
            <a:r>
              <a:rPr lang="en-US" sz="3200" b="1" cap="none" dirty="0" smtClean="0">
                <a:latin typeface="+mn-lt"/>
              </a:rPr>
              <a:t>Draft Priority Needs</a:t>
            </a:r>
            <a:r>
              <a:rPr lang="en-US" sz="3200" b="1" cap="none" dirty="0" smtClean="0"/>
              <a:t/>
            </a:r>
            <a:br>
              <a:rPr lang="en-US" sz="3200" b="1" cap="none" dirty="0" smtClean="0"/>
            </a:br>
            <a:r>
              <a:rPr lang="en-US" sz="3200" b="1" cap="none" dirty="0" smtClean="0"/>
              <a:t/>
            </a:r>
            <a:br>
              <a:rPr lang="en-US" sz="3200" b="1" cap="none" dirty="0" smtClean="0"/>
            </a:br>
            <a:r>
              <a:rPr lang="en-US" sz="3200" cap="none" dirty="0" smtClean="0"/>
              <a:t/>
            </a:r>
            <a:br>
              <a:rPr lang="en-US" sz="3200" cap="none" dirty="0" smtClean="0"/>
            </a:br>
            <a:r>
              <a:rPr lang="en-US" sz="3200" cap="none" dirty="0" smtClean="0"/>
              <a:t/>
            </a:r>
            <a:br>
              <a:rPr lang="en-US" sz="3200" cap="none" dirty="0" smtClean="0"/>
            </a:br>
            <a:endParaRPr lang="en-US" sz="3200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667000"/>
            <a:ext cx="7924800" cy="1633538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A. Affordable Housing Development and Preservation</a:t>
            </a:r>
            <a:b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B. Community and Neighborhood Sustainability</a:t>
            </a:r>
            <a:b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C.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Alleviation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Homelessness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7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09600"/>
            <a:ext cx="815340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smtClean="0"/>
              <a:t>Affordable Housing </a:t>
            </a:r>
            <a:r>
              <a:rPr lang="en-US" sz="3200" b="1" dirty="0"/>
              <a:t>D</a:t>
            </a:r>
            <a:r>
              <a:rPr lang="en-US" sz="3200" b="1" dirty="0" smtClean="0"/>
              <a:t>evelopment and Preservation Goals</a:t>
            </a:r>
          </a:p>
          <a:p>
            <a:pPr lvl="0" algn="ctr"/>
            <a:endParaRPr lang="en-US" sz="1400" dirty="0"/>
          </a:p>
          <a:p>
            <a:pPr lvl="0"/>
            <a:r>
              <a:rPr lang="en-US" sz="1400" dirty="0" smtClean="0"/>
              <a:t>1.  Increase </a:t>
            </a:r>
            <a:r>
              <a:rPr lang="en-US" sz="1400" dirty="0"/>
              <a:t>Housing </a:t>
            </a:r>
            <a:r>
              <a:rPr lang="en-US" sz="1400" dirty="0" smtClean="0"/>
              <a:t>Supply</a:t>
            </a:r>
            <a:r>
              <a:rPr lang="en-US" sz="1400" dirty="0"/>
              <a:t>:</a:t>
            </a:r>
            <a:endParaRPr lang="en-US" sz="1400" dirty="0" smtClean="0"/>
          </a:p>
          <a:p>
            <a:pPr marL="228600" lvl="0"/>
            <a:r>
              <a:rPr lang="en-US" sz="1400" dirty="0" smtClean="0"/>
              <a:t>Increase </a:t>
            </a:r>
            <a:r>
              <a:rPr lang="en-US" sz="1400" dirty="0"/>
              <a:t>the supply of housing in urban growth areas that is affordable to renter households earning 60 percent or less of Area Median Income (AMI). Projects should serve households with a range of incomes, provide a variety of unit sizes, incorporate universal design, and meet recognized sustainability standards.</a:t>
            </a:r>
          </a:p>
          <a:p>
            <a:r>
              <a:rPr lang="en-US" sz="1400" b="1" dirty="0" smtClean="0"/>
              <a:t>	</a:t>
            </a:r>
            <a:r>
              <a:rPr lang="en-US" sz="1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Outcome</a:t>
            </a:r>
            <a:r>
              <a:rPr lang="en-US" sz="1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:</a:t>
            </a:r>
            <a:r>
              <a: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400" dirty="0"/>
              <a:t>Affordability</a:t>
            </a:r>
          </a:p>
          <a:p>
            <a:r>
              <a:rPr lang="en-US" sz="1400" b="1" dirty="0" smtClean="0"/>
              <a:t>	</a:t>
            </a:r>
            <a:r>
              <a:rPr lang="en-US" sz="1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Objective</a:t>
            </a:r>
            <a:r>
              <a:rPr lang="en-US" sz="1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:</a:t>
            </a:r>
            <a:r>
              <a: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400" dirty="0"/>
              <a:t>Decent Housing</a:t>
            </a:r>
          </a:p>
          <a:p>
            <a:r>
              <a:rPr lang="en-US" sz="1400" b="1" dirty="0" smtClean="0"/>
              <a:t>	</a:t>
            </a:r>
            <a:r>
              <a:rPr lang="en-US" sz="1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Outcome </a:t>
            </a:r>
            <a:r>
              <a:rPr lang="en-US" sz="1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Indicator:</a:t>
            </a:r>
            <a:r>
              <a: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400" dirty="0"/>
              <a:t>Rental Units </a:t>
            </a:r>
            <a:r>
              <a:rPr lang="en-US" sz="1400" dirty="0" smtClean="0"/>
              <a:t>Constructed</a:t>
            </a:r>
          </a:p>
          <a:p>
            <a:endParaRPr lang="en-US" sz="1400" dirty="0"/>
          </a:p>
          <a:p>
            <a:pPr lvl="0"/>
            <a:r>
              <a:rPr lang="en-US" sz="1400" dirty="0" smtClean="0"/>
              <a:t>2.  Preserve Housing</a:t>
            </a:r>
            <a:r>
              <a:rPr lang="en-US" sz="1400" dirty="0"/>
              <a:t>:</a:t>
            </a:r>
            <a:endParaRPr lang="en-US" sz="1400" dirty="0" smtClean="0"/>
          </a:p>
          <a:p>
            <a:pPr marL="228600" lvl="0"/>
            <a:r>
              <a:rPr lang="en-US" sz="1400" dirty="0" smtClean="0"/>
              <a:t>Preserve </a:t>
            </a:r>
            <a:r>
              <a:rPr lang="en-US" sz="1400" dirty="0"/>
              <a:t>existing affordable housing threatened with loss due to condition, location, expiring federal contracts, redevelopment efforts, lead-based paint, or other situations, through acquisition and/or rehabilitation.</a:t>
            </a:r>
          </a:p>
          <a:p>
            <a:pPr lvl="2"/>
            <a:r>
              <a:rPr lang="en-US" sz="1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Outcome:</a:t>
            </a:r>
            <a:r>
              <a: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400" dirty="0"/>
              <a:t>Availability/Accessibility</a:t>
            </a:r>
          </a:p>
          <a:p>
            <a:pPr lvl="2"/>
            <a:r>
              <a:rPr lang="en-US" sz="1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Objective:</a:t>
            </a:r>
            <a:r>
              <a: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400" dirty="0"/>
              <a:t>Decent Housing</a:t>
            </a:r>
          </a:p>
          <a:p>
            <a:pPr lvl="2"/>
            <a:r>
              <a:rPr lang="en-US" sz="1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Outcome Indicator:</a:t>
            </a:r>
            <a:r>
              <a: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400" dirty="0"/>
              <a:t>Rental and Homeowner Units </a:t>
            </a:r>
            <a:r>
              <a:rPr lang="en-US" sz="1400" dirty="0" smtClean="0"/>
              <a:t>Preserved</a:t>
            </a:r>
          </a:p>
          <a:p>
            <a:endParaRPr lang="en-US" sz="1400" dirty="0"/>
          </a:p>
          <a:p>
            <a:pPr lvl="0"/>
            <a:r>
              <a:rPr lang="en-US" sz="1400" dirty="0"/>
              <a:t>3</a:t>
            </a:r>
            <a:r>
              <a:rPr lang="en-US" sz="1400" dirty="0" smtClean="0"/>
              <a:t>. Promote Homeownership</a:t>
            </a:r>
            <a:r>
              <a:rPr lang="en-US" sz="1400" dirty="0"/>
              <a:t>:</a:t>
            </a:r>
            <a:endParaRPr lang="en-US" sz="1400" dirty="0" smtClean="0"/>
          </a:p>
          <a:p>
            <a:pPr marL="182880" lvl="0"/>
            <a:r>
              <a:rPr lang="en-US" sz="1400" dirty="0" smtClean="0"/>
              <a:t>Promote </a:t>
            </a:r>
            <a:r>
              <a:rPr lang="en-US" sz="1400" dirty="0"/>
              <a:t>homeownership opportunities for low- and moderate-income households, including persons with disabilities and first-time homebuyers.</a:t>
            </a:r>
          </a:p>
          <a:p>
            <a:pPr lvl="2"/>
            <a:r>
              <a:rPr lang="en-US" sz="1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Outcome:</a:t>
            </a:r>
            <a:r>
              <a: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400" dirty="0"/>
              <a:t>Affordability</a:t>
            </a:r>
          </a:p>
          <a:p>
            <a:pPr lvl="2"/>
            <a:r>
              <a:rPr lang="en-US" sz="1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Objective:</a:t>
            </a:r>
            <a:r>
              <a: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400" dirty="0"/>
              <a:t>Decent Housing</a:t>
            </a:r>
          </a:p>
          <a:p>
            <a:pPr lvl="2"/>
            <a:r>
              <a:rPr lang="en-US" sz="1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Outcome Indicator:</a:t>
            </a:r>
            <a:r>
              <a: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400" dirty="0"/>
              <a:t>Homeowner Units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2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43" y="381000"/>
            <a:ext cx="82296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smtClean="0"/>
              <a:t>Community and Neighborhood </a:t>
            </a:r>
          </a:p>
          <a:p>
            <a:pPr lvl="0" algn="ctr"/>
            <a:r>
              <a:rPr lang="en-US" sz="3200" b="1" dirty="0" smtClean="0"/>
              <a:t>Sustainability Goals</a:t>
            </a:r>
          </a:p>
          <a:p>
            <a:pPr lvl="0" algn="ctr"/>
            <a:endParaRPr lang="en-US" sz="1600" dirty="0"/>
          </a:p>
          <a:p>
            <a:pPr lvl="0"/>
            <a:r>
              <a:rPr lang="en-US" sz="1400" dirty="0" smtClean="0"/>
              <a:t>1.  Community Facilities</a:t>
            </a:r>
            <a:r>
              <a:rPr lang="en-US" sz="1400" dirty="0"/>
              <a:t>:</a:t>
            </a:r>
            <a:endParaRPr lang="en-US" sz="1400" dirty="0" smtClean="0"/>
          </a:p>
          <a:p>
            <a:pPr marL="228600" lvl="0"/>
            <a:r>
              <a:rPr lang="en-US" sz="1400" dirty="0" smtClean="0"/>
              <a:t>Acquisition </a:t>
            </a:r>
            <a:r>
              <a:rPr lang="en-US" sz="1400" dirty="0"/>
              <a:t>and/or improvements </a:t>
            </a:r>
            <a:r>
              <a:rPr lang="en-US" sz="1400" dirty="0" smtClean="0"/>
              <a:t>of community facilities </a:t>
            </a:r>
            <a:r>
              <a:rPr lang="en-US" sz="1400" dirty="0"/>
              <a:t>that provide services to low-income, elderly, or special needs persons.</a:t>
            </a:r>
          </a:p>
          <a:p>
            <a:pPr lvl="2"/>
            <a:r>
              <a:rPr lang="en-US" sz="1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Outcome:</a:t>
            </a:r>
            <a:r>
              <a: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400" dirty="0"/>
              <a:t>Sustainability</a:t>
            </a:r>
          </a:p>
          <a:p>
            <a:pPr lvl="2"/>
            <a:r>
              <a:rPr lang="en-US" sz="1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Objective:</a:t>
            </a:r>
            <a:r>
              <a: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400" dirty="0"/>
              <a:t>Suitable Living Environment</a:t>
            </a:r>
          </a:p>
          <a:p>
            <a:pPr lvl="2"/>
            <a:r>
              <a:rPr lang="en-US" sz="1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Outcome Indicator:</a:t>
            </a:r>
            <a:r>
              <a: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400" dirty="0"/>
              <a:t>Persons Assisted</a:t>
            </a:r>
          </a:p>
          <a:p>
            <a:r>
              <a:rPr lang="en-US" sz="1400" dirty="0"/>
              <a:t> </a:t>
            </a:r>
          </a:p>
          <a:p>
            <a:pPr lvl="0"/>
            <a:r>
              <a:rPr lang="en-US" sz="1400" dirty="0"/>
              <a:t>2</a:t>
            </a:r>
            <a:r>
              <a:rPr lang="en-US" sz="1400" dirty="0" smtClean="0"/>
              <a:t>.  Community Infrastructure</a:t>
            </a:r>
            <a:r>
              <a:rPr lang="en-US" sz="1400" dirty="0"/>
              <a:t>:</a:t>
            </a:r>
            <a:endParaRPr lang="en-US" sz="1400" dirty="0" smtClean="0"/>
          </a:p>
          <a:p>
            <a:pPr marL="228600" lvl="0"/>
            <a:r>
              <a:rPr lang="en-US" sz="1400" dirty="0" smtClean="0"/>
              <a:t>Infrastructure </a:t>
            </a:r>
            <a:r>
              <a:rPr lang="en-US" sz="1400" dirty="0"/>
              <a:t>improvements (streets, sidewalks, storm drainage, water, and sewer) needed in eligible low income neighborhoods and communities (consistent with neighborhood/community plans). Acquisition and/or improvements to parks and recreation facilities to improve the livability of low- and moderate-income neighborhoods (consistent with neighborhood/community plans). Facilities should meet sustainability standards.</a:t>
            </a:r>
          </a:p>
          <a:p>
            <a:pPr lvl="2"/>
            <a:r>
              <a:rPr lang="en-US" sz="1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Outcome:</a:t>
            </a:r>
            <a:r>
              <a: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400" dirty="0"/>
              <a:t>Sustainability</a:t>
            </a:r>
          </a:p>
          <a:p>
            <a:pPr lvl="2"/>
            <a:r>
              <a:rPr lang="en-US" sz="1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Objective:</a:t>
            </a:r>
            <a:r>
              <a: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400" dirty="0"/>
              <a:t>Suitable Living Environment</a:t>
            </a:r>
          </a:p>
          <a:p>
            <a:pPr lvl="2"/>
            <a:r>
              <a:rPr lang="en-US" sz="1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Outcome Indicator:</a:t>
            </a:r>
            <a:r>
              <a: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400" dirty="0"/>
              <a:t>Persons Assisted</a:t>
            </a:r>
          </a:p>
          <a:p>
            <a:pPr lvl="2"/>
            <a:r>
              <a:rPr lang="en-US" sz="1400" dirty="0"/>
              <a:t> </a:t>
            </a:r>
          </a:p>
          <a:p>
            <a:pPr lvl="0"/>
            <a:r>
              <a:rPr lang="en-US" sz="1400" dirty="0"/>
              <a:t>3</a:t>
            </a:r>
            <a:r>
              <a:rPr lang="en-US" sz="1400" dirty="0" smtClean="0"/>
              <a:t>. Economic Vitality:</a:t>
            </a:r>
          </a:p>
          <a:p>
            <a:pPr marL="227013" lvl="0"/>
            <a:r>
              <a:rPr lang="en-US" sz="1400" dirty="0" smtClean="0"/>
              <a:t>Encourage </a:t>
            </a:r>
            <a:r>
              <a:rPr lang="en-US" sz="1400" dirty="0"/>
              <a:t>community economic vitality through activities that build a diverse economic base, enhancing the opportunity for low-income persons to become financially independent.</a:t>
            </a:r>
          </a:p>
          <a:p>
            <a:pPr lvl="2"/>
            <a:r>
              <a:rPr lang="en-US" sz="1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Outcome:</a:t>
            </a:r>
            <a:r>
              <a: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400" dirty="0"/>
              <a:t>Sustainability</a:t>
            </a:r>
          </a:p>
          <a:p>
            <a:pPr lvl="2"/>
            <a:r>
              <a:rPr lang="en-US" sz="1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Objective:</a:t>
            </a:r>
            <a:r>
              <a: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400" dirty="0"/>
              <a:t>Creating Economic Opportunities</a:t>
            </a:r>
          </a:p>
          <a:p>
            <a:pPr lvl="2"/>
            <a:r>
              <a:rPr lang="en-US" sz="1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Outcome Indicator:</a:t>
            </a:r>
            <a:r>
              <a:rPr lang="en-US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400" dirty="0"/>
              <a:t>Persons Assisted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0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-1"/>
            <a:ext cx="8153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smtClean="0"/>
              <a:t>Alleviation of Homelessness Goals</a:t>
            </a:r>
          </a:p>
          <a:p>
            <a:pPr lvl="0"/>
            <a:endParaRPr lang="en-US" sz="1400" dirty="0" smtClean="0"/>
          </a:p>
          <a:p>
            <a:pPr lvl="0"/>
            <a:endParaRPr lang="en-US" sz="1400" dirty="0"/>
          </a:p>
          <a:p>
            <a:pPr lvl="0"/>
            <a:r>
              <a:rPr lang="en-US" sz="1600" dirty="0"/>
              <a:t>1</a:t>
            </a:r>
            <a:r>
              <a:rPr lang="en-US" sz="1600" dirty="0" smtClean="0"/>
              <a:t>. Families with Children.</a:t>
            </a:r>
            <a:endParaRPr lang="en-US" sz="1600" dirty="0"/>
          </a:p>
          <a:p>
            <a:pPr lvl="2"/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Outcome:</a:t>
            </a:r>
            <a:r>
              <a:rPr lang="en-US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600" dirty="0"/>
              <a:t>Availability/Accessibility</a:t>
            </a:r>
          </a:p>
          <a:p>
            <a:pPr lvl="2"/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Objective:</a:t>
            </a:r>
            <a:r>
              <a:rPr lang="en-US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600" dirty="0"/>
              <a:t>Decent Housing</a:t>
            </a:r>
          </a:p>
          <a:p>
            <a:pPr lvl="2"/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Outcome Indicator:</a:t>
            </a:r>
            <a:r>
              <a:rPr lang="en-US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600" dirty="0"/>
              <a:t>Persons </a:t>
            </a:r>
            <a:r>
              <a:rPr lang="en-US" sz="1600" dirty="0" smtClean="0"/>
              <a:t>Assisted</a:t>
            </a:r>
          </a:p>
          <a:p>
            <a:pPr lvl="2"/>
            <a:endParaRPr lang="en-US" sz="1600" dirty="0"/>
          </a:p>
          <a:p>
            <a:r>
              <a:rPr lang="en-US" sz="1600" dirty="0"/>
              <a:t> 2</a:t>
            </a:r>
            <a:r>
              <a:rPr lang="en-US" sz="1600" dirty="0" smtClean="0"/>
              <a:t>. Unaccompanied Youth.</a:t>
            </a:r>
            <a:endParaRPr lang="en-US" sz="1600" dirty="0"/>
          </a:p>
          <a:p>
            <a:pPr lvl="2"/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Outcome:</a:t>
            </a:r>
            <a:r>
              <a:rPr lang="en-US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600" dirty="0"/>
              <a:t>Availability/Accessibility </a:t>
            </a:r>
          </a:p>
          <a:p>
            <a:pPr lvl="2"/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Objective:</a:t>
            </a:r>
            <a:r>
              <a:rPr lang="en-US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600" dirty="0"/>
              <a:t>Decent Housing </a:t>
            </a:r>
          </a:p>
          <a:p>
            <a:pPr lvl="2"/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Outcome Indicator:</a:t>
            </a:r>
            <a:r>
              <a:rPr lang="en-US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600" dirty="0"/>
              <a:t>Persons </a:t>
            </a:r>
            <a:r>
              <a:rPr lang="en-US" sz="1600" dirty="0" smtClean="0"/>
              <a:t>Assisted</a:t>
            </a:r>
          </a:p>
          <a:p>
            <a:pPr lvl="2"/>
            <a:endParaRPr lang="en-US" sz="1600" dirty="0"/>
          </a:p>
          <a:p>
            <a:r>
              <a:rPr lang="en-US" sz="1600" dirty="0"/>
              <a:t> 3</a:t>
            </a:r>
            <a:r>
              <a:rPr lang="en-US" sz="1600" dirty="0" smtClean="0"/>
              <a:t>. Chronically Homeless.</a:t>
            </a:r>
            <a:endParaRPr lang="en-US" sz="1600" dirty="0"/>
          </a:p>
          <a:p>
            <a:pPr lvl="2"/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Outcome:</a:t>
            </a:r>
            <a:r>
              <a:rPr lang="en-US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600" dirty="0"/>
              <a:t>Availability/Accessibility </a:t>
            </a:r>
          </a:p>
          <a:p>
            <a:pPr lvl="2"/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Objective:</a:t>
            </a:r>
            <a:r>
              <a:rPr lang="en-US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600" dirty="0"/>
              <a:t>Decent Housing </a:t>
            </a:r>
          </a:p>
          <a:p>
            <a:pPr lvl="2"/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Outcome Indicator:</a:t>
            </a:r>
            <a:r>
              <a:rPr lang="en-US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600" dirty="0"/>
              <a:t>Persons </a:t>
            </a:r>
            <a:r>
              <a:rPr lang="en-US" sz="1600" dirty="0" smtClean="0"/>
              <a:t>Assisted</a:t>
            </a:r>
          </a:p>
          <a:p>
            <a:pPr lvl="2"/>
            <a:endParaRPr lang="en-US" sz="1600" dirty="0"/>
          </a:p>
          <a:p>
            <a:r>
              <a:rPr lang="en-US" sz="1600" dirty="0"/>
              <a:t> 4</a:t>
            </a:r>
            <a:r>
              <a:rPr lang="en-US" sz="1600" dirty="0" smtClean="0"/>
              <a:t>. System-Wide </a:t>
            </a:r>
            <a:r>
              <a:rPr lang="en-US" sz="1600" dirty="0"/>
              <a:t>Improvement:</a:t>
            </a:r>
            <a:r>
              <a:rPr lang="en-US" sz="1600" b="1" dirty="0"/>
              <a:t> </a:t>
            </a:r>
            <a:endParaRPr lang="en-US" sz="1600" b="1" dirty="0" smtClean="0"/>
          </a:p>
          <a:p>
            <a:pPr marL="182880" lvl="0"/>
            <a:r>
              <a:rPr lang="en-US" sz="1600" dirty="0" smtClean="0"/>
              <a:t>Improvement </a:t>
            </a:r>
            <a:r>
              <a:rPr lang="en-US" sz="1600" dirty="0"/>
              <a:t>of the overall performance, efficiency, and accountability of the homeless system.</a:t>
            </a:r>
          </a:p>
          <a:p>
            <a:pPr lvl="2"/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Outcome:</a:t>
            </a:r>
            <a:r>
              <a:rPr lang="en-US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600" dirty="0"/>
              <a:t>Availability/Accessibility </a:t>
            </a:r>
          </a:p>
          <a:p>
            <a:pPr lvl="2"/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Objective:</a:t>
            </a:r>
            <a:r>
              <a:rPr lang="en-US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600" dirty="0"/>
              <a:t>Decent Housing </a:t>
            </a:r>
          </a:p>
          <a:p>
            <a:pPr lvl="2"/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Outcome Indicator:</a:t>
            </a:r>
            <a:r>
              <a:rPr lang="en-US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600" dirty="0"/>
              <a:t>Persons Assisted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2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" t="7293" r="28305" b="29688"/>
          <a:stretch/>
        </p:blipFill>
        <p:spPr bwMode="auto">
          <a:xfrm>
            <a:off x="76200" y="76200"/>
            <a:ext cx="8321525" cy="586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76400" y="6096000"/>
            <a:ext cx="5562600" cy="532095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Survey is located at </a:t>
            </a:r>
            <a:r>
              <a:rPr lang="en-US" dirty="0" smtClean="0">
                <a:hlinkClick r:id="rId4"/>
              </a:rPr>
              <a:t>www.clark.wa.gov/cdbg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70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latin typeface="+mn-lt"/>
              </a:rPr>
              <a:t>Clark County Area Median Income</a:t>
            </a:r>
            <a:endParaRPr lang="en-US" sz="3200" b="1" dirty="0">
              <a:latin typeface="+mn-lt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017607"/>
              </p:ext>
            </p:extLst>
          </p:nvPr>
        </p:nvGraphicFramePr>
        <p:xfrm>
          <a:off x="254725" y="1828800"/>
          <a:ext cx="7924801" cy="3565166"/>
        </p:xfrm>
        <a:graphic>
          <a:graphicData uri="http://schemas.openxmlformats.org/drawingml/2006/table">
            <a:tbl>
              <a:tblPr firstRow="1" firstCol="1" bandRow="1"/>
              <a:tblGrid>
                <a:gridCol w="1447801"/>
                <a:gridCol w="809625"/>
                <a:gridCol w="809625"/>
                <a:gridCol w="809625"/>
                <a:gridCol w="809625"/>
                <a:gridCol w="809625"/>
                <a:gridCol w="809625"/>
                <a:gridCol w="809625"/>
                <a:gridCol w="809625"/>
              </a:tblGrid>
              <a:tr h="53339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Percent of </a:t>
                      </a:r>
                      <a:endParaRPr lang="en-US" sz="14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Median </a:t>
                      </a: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Income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75" marR="6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Number in Household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75" marR="6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81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4775" marR="6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4775" marR="647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4775" marR="647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4775" marR="647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4775" marR="647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4775" marR="647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4775" marR="647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4775" marR="6477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647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100%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75" marR="6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48,550</a:t>
                      </a:r>
                    </a:p>
                  </a:txBody>
                  <a:tcPr marL="64775" marR="6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55,500</a:t>
                      </a:r>
                    </a:p>
                  </a:txBody>
                  <a:tcPr marL="64775" marR="6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62,450</a:t>
                      </a:r>
                    </a:p>
                  </a:txBody>
                  <a:tcPr marL="64775" marR="6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69,400</a:t>
                      </a:r>
                    </a:p>
                  </a:txBody>
                  <a:tcPr marL="64775" marR="6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74,950</a:t>
                      </a:r>
                    </a:p>
                  </a:txBody>
                  <a:tcPr marL="64775" marR="6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80,500</a:t>
                      </a:r>
                    </a:p>
                  </a:txBody>
                  <a:tcPr marL="64775" marR="6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86,050</a:t>
                      </a:r>
                    </a:p>
                  </a:txBody>
                  <a:tcPr marL="64775" marR="6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91,650</a:t>
                      </a:r>
                    </a:p>
                  </a:txBody>
                  <a:tcPr marL="64775" marR="6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5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80%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Low Income</a:t>
                      </a:r>
                    </a:p>
                  </a:txBody>
                  <a:tcPr marL="64775" marR="6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38,850</a:t>
                      </a:r>
                    </a:p>
                  </a:txBody>
                  <a:tcPr marL="64775" marR="6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44,400</a:t>
                      </a:r>
                    </a:p>
                  </a:txBody>
                  <a:tcPr marL="64775" marR="6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49,950</a:t>
                      </a:r>
                    </a:p>
                  </a:txBody>
                  <a:tcPr marL="64775" marR="6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55,500</a:t>
                      </a:r>
                    </a:p>
                  </a:txBody>
                  <a:tcPr marL="64775" marR="6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59,950</a:t>
                      </a:r>
                    </a:p>
                  </a:txBody>
                  <a:tcPr marL="64775" marR="6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64,400</a:t>
                      </a:r>
                    </a:p>
                  </a:txBody>
                  <a:tcPr marL="64775" marR="6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68,850</a:t>
                      </a:r>
                    </a:p>
                  </a:txBody>
                  <a:tcPr marL="64775" marR="6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73,300</a:t>
                      </a:r>
                    </a:p>
                  </a:txBody>
                  <a:tcPr marL="64775" marR="6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7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60%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75" marR="6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29,160</a:t>
                      </a:r>
                    </a:p>
                  </a:txBody>
                  <a:tcPr marL="64775" marR="6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33,360</a:t>
                      </a:r>
                    </a:p>
                  </a:txBody>
                  <a:tcPr marL="64775" marR="6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37,500</a:t>
                      </a:r>
                    </a:p>
                  </a:txBody>
                  <a:tcPr marL="64775" marR="6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41,640</a:t>
                      </a:r>
                    </a:p>
                  </a:txBody>
                  <a:tcPr marL="64775" marR="6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45,000</a:t>
                      </a:r>
                    </a:p>
                  </a:txBody>
                  <a:tcPr marL="64775" marR="6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48,360</a:t>
                      </a:r>
                    </a:p>
                  </a:txBody>
                  <a:tcPr marL="64775" marR="6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51,660</a:t>
                      </a:r>
                    </a:p>
                  </a:txBody>
                  <a:tcPr marL="64775" marR="6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55,020</a:t>
                      </a:r>
                    </a:p>
                  </a:txBody>
                  <a:tcPr marL="64775" marR="6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7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50%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Very Low Income</a:t>
                      </a:r>
                    </a:p>
                  </a:txBody>
                  <a:tcPr marL="64775" marR="6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24,300</a:t>
                      </a:r>
                    </a:p>
                  </a:txBody>
                  <a:tcPr marL="64775" marR="6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27,800</a:t>
                      </a:r>
                    </a:p>
                  </a:txBody>
                  <a:tcPr marL="64775" marR="6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31,250</a:t>
                      </a:r>
                    </a:p>
                  </a:txBody>
                  <a:tcPr marL="64775" marR="6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34,700</a:t>
                      </a:r>
                    </a:p>
                  </a:txBody>
                  <a:tcPr marL="64775" marR="6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37,500</a:t>
                      </a:r>
                    </a:p>
                  </a:txBody>
                  <a:tcPr marL="64775" marR="6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40,300</a:t>
                      </a:r>
                    </a:p>
                  </a:txBody>
                  <a:tcPr marL="64775" marR="6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43,050</a:t>
                      </a:r>
                    </a:p>
                  </a:txBody>
                  <a:tcPr marL="64775" marR="6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45,850</a:t>
                      </a:r>
                    </a:p>
                  </a:txBody>
                  <a:tcPr marL="64775" marR="6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7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30%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75" marR="6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14,600</a:t>
                      </a:r>
                    </a:p>
                  </a:txBody>
                  <a:tcPr marL="64775" marR="6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16,650</a:t>
                      </a:r>
                    </a:p>
                  </a:txBody>
                  <a:tcPr marL="64775" marR="6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18,750</a:t>
                      </a:r>
                    </a:p>
                  </a:txBody>
                  <a:tcPr marL="64775" marR="6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20,800</a:t>
                      </a:r>
                    </a:p>
                  </a:txBody>
                  <a:tcPr marL="64775" marR="6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22,500</a:t>
                      </a:r>
                    </a:p>
                  </a:txBody>
                  <a:tcPr marL="64775" marR="6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24,150</a:t>
                      </a:r>
                    </a:p>
                  </a:txBody>
                  <a:tcPr marL="64775" marR="6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25,800</a:t>
                      </a:r>
                    </a:p>
                  </a:txBody>
                  <a:tcPr marL="64775" marR="6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27,500</a:t>
                      </a:r>
                    </a:p>
                  </a:txBody>
                  <a:tcPr marL="64775" marR="6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28600" y="5562600"/>
            <a:ext cx="800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Portland-Vancouver-Hillsboro, OR-WA MSA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Source: U.S. Department of Housing and Urban Development, effective January 22, 2014, for CDBG funds, and May 1, 2014, for HOME funds.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 smtClean="0"/>
              <a:t>Feedback on the Five-Year Consolidated Plan can be provided by: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/>
              <a:t>Completing the survey located at </a:t>
            </a:r>
            <a:r>
              <a:rPr lang="en-US" sz="2200" dirty="0" smtClean="0">
                <a:hlinkClick r:id="rId3"/>
              </a:rPr>
              <a:t>www.clark.wa.gov/cdbg</a:t>
            </a:r>
            <a:endParaRPr lang="en-US" sz="2200" dirty="0" smtClean="0"/>
          </a:p>
          <a:p>
            <a:pPr lvl="1">
              <a:spcAft>
                <a:spcPts val="600"/>
              </a:spcAft>
            </a:pPr>
            <a:r>
              <a:rPr lang="en-US" sz="2200" dirty="0" smtClean="0"/>
              <a:t>Emailing Rebecca Royce or Pete Munroe at </a:t>
            </a:r>
          </a:p>
          <a:p>
            <a:pPr lvl="2">
              <a:spcAft>
                <a:spcPts val="600"/>
              </a:spcAft>
            </a:pPr>
            <a:r>
              <a:rPr lang="en-US" sz="2000" dirty="0" smtClean="0">
                <a:hlinkClick r:id="rId4"/>
              </a:rPr>
              <a:t>Rebecca.Royce@clark.wa.gov</a:t>
            </a:r>
            <a:endParaRPr lang="en-US" sz="2000" dirty="0" smtClean="0"/>
          </a:p>
          <a:p>
            <a:pPr lvl="2">
              <a:spcAft>
                <a:spcPts val="600"/>
              </a:spcAft>
            </a:pPr>
            <a:r>
              <a:rPr lang="en-US" sz="2000" smtClean="0">
                <a:hlinkClick r:id="rId5"/>
              </a:rPr>
              <a:t>Pete.Munroe@clark.wa.gov</a:t>
            </a:r>
            <a:r>
              <a:rPr lang="en-US" sz="2000" smtClean="0"/>
              <a:t> </a:t>
            </a:r>
            <a:endParaRPr lang="en-US" sz="2000" dirty="0" smtClean="0"/>
          </a:p>
          <a:p>
            <a:pPr lvl="1">
              <a:spcAft>
                <a:spcPts val="600"/>
              </a:spcAft>
            </a:pPr>
            <a:r>
              <a:rPr lang="en-US" sz="2200" dirty="0" smtClean="0"/>
              <a:t>Mailing information to:</a:t>
            </a:r>
          </a:p>
          <a:p>
            <a:pPr marL="777240" lvl="2" indent="0">
              <a:buNone/>
            </a:pPr>
            <a:r>
              <a:rPr lang="en-US" dirty="0" smtClean="0"/>
              <a:t>Clark County Department of Community Services</a:t>
            </a:r>
          </a:p>
          <a:p>
            <a:pPr marL="777240" lvl="2" indent="0">
              <a:buNone/>
            </a:pPr>
            <a:r>
              <a:rPr lang="en-US" dirty="0" smtClean="0"/>
              <a:t>c/o Pete Munroe</a:t>
            </a:r>
          </a:p>
          <a:p>
            <a:pPr marL="777240" lvl="2" indent="0">
              <a:buNone/>
            </a:pPr>
            <a:r>
              <a:rPr lang="en-US" dirty="0" smtClean="0"/>
              <a:t>PO Box 5000</a:t>
            </a:r>
          </a:p>
          <a:p>
            <a:pPr marL="777240" lvl="2" indent="0">
              <a:buNone/>
            </a:pPr>
            <a:r>
              <a:rPr lang="en-US" dirty="0" smtClean="0"/>
              <a:t>Vancouver, WA  98666-5000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3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3000" y="762000"/>
            <a:ext cx="6096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CDBG National Objectives</a:t>
            </a:r>
          </a:p>
          <a:p>
            <a:endParaRPr lang="en-US" dirty="0" smtClean="0"/>
          </a:p>
          <a:p>
            <a:r>
              <a:rPr lang="en-US" sz="2800" dirty="0" smtClean="0"/>
              <a:t>1. Limited Clientele</a:t>
            </a:r>
          </a:p>
          <a:p>
            <a:pPr marL="731520" indent="-365760">
              <a:buFont typeface="Arial" panose="020B0604020202020204" pitchFamily="34" charset="0"/>
              <a:buChar char="•"/>
            </a:pPr>
            <a:r>
              <a:rPr lang="en-US" sz="2000" dirty="0" smtClean="0"/>
              <a:t>Battered Spouses</a:t>
            </a:r>
          </a:p>
          <a:p>
            <a:pPr marL="731520" indent="-365760">
              <a:buFont typeface="Arial" panose="020B0604020202020204" pitchFamily="34" charset="0"/>
              <a:buChar char="•"/>
            </a:pPr>
            <a:r>
              <a:rPr lang="en-US" sz="2000" dirty="0" smtClean="0"/>
              <a:t>Elderly (62 years and older)</a:t>
            </a:r>
          </a:p>
          <a:p>
            <a:pPr marL="731520" indent="-365760">
              <a:buFont typeface="Arial" panose="020B0604020202020204" pitchFamily="34" charset="0"/>
              <a:buChar char="•"/>
            </a:pPr>
            <a:r>
              <a:rPr lang="en-US" sz="2000" dirty="0" smtClean="0"/>
              <a:t>Disabled Adults – Physical </a:t>
            </a:r>
            <a:r>
              <a:rPr lang="en-US" sz="2000" smtClean="0"/>
              <a:t>or Mental</a:t>
            </a:r>
            <a:endParaRPr lang="en-US" sz="2000" dirty="0" smtClean="0"/>
          </a:p>
          <a:p>
            <a:pPr marL="731520" indent="-365760">
              <a:buFont typeface="Arial" panose="020B0604020202020204" pitchFamily="34" charset="0"/>
              <a:buChar char="•"/>
            </a:pPr>
            <a:r>
              <a:rPr lang="en-US" sz="2000" dirty="0" smtClean="0"/>
              <a:t>Illiterate Adults</a:t>
            </a:r>
          </a:p>
          <a:p>
            <a:pPr marL="731520" indent="-365760">
              <a:buFont typeface="Arial" panose="020B0604020202020204" pitchFamily="34" charset="0"/>
              <a:buChar char="•"/>
            </a:pPr>
            <a:r>
              <a:rPr lang="en-US" sz="2000" dirty="0" smtClean="0"/>
              <a:t>Persons Living with AIDS</a:t>
            </a:r>
          </a:p>
          <a:p>
            <a:pPr marL="731520" indent="-365760">
              <a:buFont typeface="Arial" panose="020B0604020202020204" pitchFamily="34" charset="0"/>
              <a:buChar char="•"/>
            </a:pPr>
            <a:r>
              <a:rPr lang="en-US" sz="2000" dirty="0" smtClean="0"/>
              <a:t>Migrant Farm Workers</a:t>
            </a:r>
          </a:p>
          <a:p>
            <a:endParaRPr lang="en-US" dirty="0" smtClean="0"/>
          </a:p>
          <a:p>
            <a:r>
              <a:rPr lang="en-US" sz="2800" dirty="0" smtClean="0"/>
              <a:t>2. Housing</a:t>
            </a:r>
          </a:p>
          <a:p>
            <a:pPr marL="731520" indent="-365760">
              <a:buFont typeface="Arial" panose="020B0604020202020204" pitchFamily="34" charset="0"/>
              <a:buChar char="•"/>
            </a:pPr>
            <a:r>
              <a:rPr lang="en-US" sz="2000" dirty="0" smtClean="0"/>
              <a:t>Households with income at or below 80% of the Area Median Income</a:t>
            </a:r>
          </a:p>
          <a:p>
            <a:endParaRPr lang="en-US" dirty="0" smtClean="0"/>
          </a:p>
          <a:p>
            <a:r>
              <a:rPr lang="en-US" sz="2800" dirty="0" smtClean="0"/>
              <a:t>3. Area Benefit</a:t>
            </a:r>
          </a:p>
        </p:txBody>
      </p:sp>
    </p:spTree>
    <p:extLst>
      <p:ext uri="{BB962C8B-B14F-4D97-AF65-F5344CB8AC3E}">
        <p14:creationId xmlns:p14="http://schemas.microsoft.com/office/powerpoint/2010/main" val="166296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6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455686"/>
              </p:ext>
            </p:extLst>
          </p:nvPr>
        </p:nvGraphicFramePr>
        <p:xfrm>
          <a:off x="-6699" y="0"/>
          <a:ext cx="84648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354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4645682"/>
              </p:ext>
            </p:extLst>
          </p:nvPr>
        </p:nvGraphicFramePr>
        <p:xfrm>
          <a:off x="0" y="0"/>
          <a:ext cx="84582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9211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182875"/>
              </p:ext>
            </p:extLst>
          </p:nvPr>
        </p:nvGraphicFramePr>
        <p:xfrm>
          <a:off x="76199" y="0"/>
          <a:ext cx="8382001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14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351544"/>
              </p:ext>
            </p:extLst>
          </p:nvPr>
        </p:nvGraphicFramePr>
        <p:xfrm>
          <a:off x="0" y="0"/>
          <a:ext cx="8458201" cy="685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52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0543101"/>
              </p:ext>
            </p:extLst>
          </p:nvPr>
        </p:nvGraphicFramePr>
        <p:xfrm>
          <a:off x="1447800" y="1143000"/>
          <a:ext cx="6162675" cy="461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3048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Clark County Owner Cost Burden:</a:t>
            </a:r>
          </a:p>
          <a:p>
            <a:pPr algn="ctr"/>
            <a:r>
              <a:rPr lang="en-US" sz="3200" b="1" dirty="0" smtClean="0"/>
              <a:t>2007-2011</a:t>
            </a:r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969417"/>
              </p:ext>
            </p:extLst>
          </p:nvPr>
        </p:nvGraphicFramePr>
        <p:xfrm>
          <a:off x="152401" y="1295400"/>
          <a:ext cx="8229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2590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1710</TotalTime>
  <Words>1059</Words>
  <Application>Microsoft Office PowerPoint</Application>
  <PresentationFormat>On-screen Show (4:3)</PresentationFormat>
  <Paragraphs>301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Adjacency</vt:lpstr>
      <vt:lpstr> Clark County’s Draft  Five-Year Consolidated Plan </vt:lpstr>
      <vt:lpstr>Clark County Area Median Income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2014 Point-in-Time Homeless Subpopulations</vt:lpstr>
      <vt:lpstr>2015 – 2019 Consolidated Plan Draft Priority Needs    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Snook, Janet</dc:creator>
  <cp:lastModifiedBy>Snook, Janet</cp:lastModifiedBy>
  <cp:revision>78</cp:revision>
  <cp:lastPrinted>2015-01-08T16:55:05Z</cp:lastPrinted>
  <dcterms:created xsi:type="dcterms:W3CDTF">2006-08-16T00:00:00Z</dcterms:created>
  <dcterms:modified xsi:type="dcterms:W3CDTF">2015-01-15T20:25:38Z</dcterms:modified>
</cp:coreProperties>
</file>